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4"/>
  </p:sldMasterIdLst>
  <p:notesMasterIdLst>
    <p:notesMasterId r:id="rId38"/>
  </p:notesMasterIdLst>
  <p:sldIdLst>
    <p:sldId id="256" r:id="rId5"/>
    <p:sldId id="257" r:id="rId6"/>
    <p:sldId id="258" r:id="rId7"/>
    <p:sldId id="259" r:id="rId8"/>
    <p:sldId id="260" r:id="rId9"/>
    <p:sldId id="261" r:id="rId10"/>
    <p:sldId id="262" r:id="rId11"/>
    <p:sldId id="428" r:id="rId12"/>
    <p:sldId id="263" r:id="rId13"/>
    <p:sldId id="264" r:id="rId14"/>
    <p:sldId id="265" r:id="rId15"/>
    <p:sldId id="266" r:id="rId16"/>
    <p:sldId id="267" r:id="rId17"/>
    <p:sldId id="268" r:id="rId18"/>
    <p:sldId id="270" r:id="rId19"/>
    <p:sldId id="271" r:id="rId20"/>
    <p:sldId id="272" r:id="rId21"/>
    <p:sldId id="284" r:id="rId22"/>
    <p:sldId id="273" r:id="rId23"/>
    <p:sldId id="274" r:id="rId24"/>
    <p:sldId id="275" r:id="rId25"/>
    <p:sldId id="276" r:id="rId26"/>
    <p:sldId id="277" r:id="rId27"/>
    <p:sldId id="269" r:id="rId28"/>
    <p:sldId id="280" r:id="rId29"/>
    <p:sldId id="281" r:id="rId30"/>
    <p:sldId id="282" r:id="rId31"/>
    <p:sldId id="283" r:id="rId32"/>
    <p:sldId id="278" r:id="rId33"/>
    <p:sldId id="279" r:id="rId34"/>
    <p:sldId id="285" r:id="rId35"/>
    <p:sldId id="286" r:id="rId36"/>
    <p:sldId id="288" r:id="rId37"/>
  </p:sldIdLst>
  <p:sldSz cx="9144000" cy="6858000" type="screen4x3"/>
  <p:notesSz cx="9144000" cy="6858000"/>
  <p:defaultText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764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44FD408-A30C-4B5B-97AA-64D1B7BCC056}" v="1" dt="2025-08-13T14:11:16.344"/>
    <p1510:client id="{BAD0EC0B-CC50-49F6-B760-0E6F2ED8495E}" v="4" dt="2025-08-12T16:20:06.413"/>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1764" y="96"/>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5/10/relationships/revisionInfo" Target="revisionInfo.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3A3677D1-2397-46A0-9162-E1566DA2B84D}" type="datetimeFigureOut">
              <a:rPr lang="en-US" smtClean="0"/>
              <a:t>10/30/2025</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9445C6EA-A02A-4ECC-AB38-5745F3BEE6FC}" type="slidenum">
              <a:rPr lang="en-US" smtClean="0"/>
              <a:t>‹#›</a:t>
            </a:fld>
            <a:endParaRPr lang="en-US"/>
          </a:p>
        </p:txBody>
      </p:sp>
    </p:spTree>
    <p:extLst>
      <p:ext uri="{BB962C8B-B14F-4D97-AF65-F5344CB8AC3E}">
        <p14:creationId xmlns:p14="http://schemas.microsoft.com/office/powerpoint/2010/main" val="38008173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8677458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083864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329945" y="247650"/>
            <a:ext cx="8484235" cy="5393055"/>
          </a:xfrm>
          <a:custGeom>
            <a:avLst/>
            <a:gdLst/>
            <a:ahLst/>
            <a:cxnLst/>
            <a:rect l="l" t="t" r="r" b="b"/>
            <a:pathLst>
              <a:path w="8484235" h="5393055">
                <a:moveTo>
                  <a:pt x="0" y="5392674"/>
                </a:moveTo>
                <a:lnTo>
                  <a:pt x="8484108" y="5392674"/>
                </a:lnTo>
                <a:lnTo>
                  <a:pt x="8484108" y="0"/>
                </a:lnTo>
                <a:lnTo>
                  <a:pt x="0" y="0"/>
                </a:lnTo>
                <a:lnTo>
                  <a:pt x="0" y="5392674"/>
                </a:lnTo>
                <a:close/>
              </a:path>
            </a:pathLst>
          </a:custGeom>
          <a:solidFill>
            <a:srgbClr val="151E46"/>
          </a:solidFill>
        </p:spPr>
        <p:txBody>
          <a:bodyPr wrap="square" lIns="0" tIns="0" rIns="0" bIns="0" rtlCol="0"/>
          <a:lstStyle/>
          <a:p>
            <a:endParaRPr/>
          </a:p>
        </p:txBody>
      </p:sp>
      <p:sp>
        <p:nvSpPr>
          <p:cNvPr id="2" name="Holder 2"/>
          <p:cNvSpPr>
            <a:spLocks noGrp="1"/>
          </p:cNvSpPr>
          <p:nvPr>
            <p:ph type="ctrTitle"/>
          </p:nvPr>
        </p:nvSpPr>
        <p:spPr>
          <a:xfrm>
            <a:off x="1246215" y="2383754"/>
            <a:ext cx="6651568" cy="1366520"/>
          </a:xfrm>
          <a:prstGeom prst="rect">
            <a:avLst/>
          </a:prstGeom>
        </p:spPr>
        <p:txBody>
          <a:bodyPr wrap="square" lIns="0" tIns="0" rIns="0" bIns="0">
            <a:spAutoFit/>
          </a:bodyPr>
          <a:lstStyle>
            <a:lvl1pPr>
              <a:defRPr sz="4400" b="1" i="0">
                <a:solidFill>
                  <a:schemeClr val="bg1"/>
                </a:solidFill>
                <a:latin typeface="Arial"/>
                <a:cs typeface="Arial"/>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10/30/2025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F9F8F6"/>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10/30/2025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F9F8F6"/>
                </a:solidFill>
                <a:latin typeface="Calibri"/>
                <a:cs typeface="Calibri"/>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10/30/2025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F9F8F6"/>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10/30/2025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10/30/2025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1143000" y="1122362"/>
            <a:ext cx="6858000" cy="2387601"/>
          </a:xfrm>
          <a:prstGeom prst="rect">
            <a:avLst/>
          </a:prstGeom>
        </p:spPr>
        <p:txBody>
          <a:bodyPr anchor="b"/>
          <a:lstStyle>
            <a:lvl1pPr algn="ctr">
              <a:defRPr sz="4500"/>
            </a:lvl1pPr>
          </a:lstStyle>
          <a:p>
            <a:r>
              <a:t>Title Text</a:t>
            </a:r>
          </a:p>
        </p:txBody>
      </p:sp>
      <p:sp>
        <p:nvSpPr>
          <p:cNvPr id="12" name="Body Level One…"/>
          <p:cNvSpPr txBox="1">
            <a:spLocks noGrp="1"/>
          </p:cNvSpPr>
          <p:nvPr>
            <p:ph type="body" sz="quarter" idx="1"/>
          </p:nvPr>
        </p:nvSpPr>
        <p:spPr>
          <a:xfrm>
            <a:off x="1143000" y="3602037"/>
            <a:ext cx="6858000" cy="1655763"/>
          </a:xfrm>
          <a:prstGeom prst="rect">
            <a:avLst/>
          </a:prstGeom>
        </p:spPr>
        <p:txBody>
          <a:bodyPr/>
          <a:lstStyle>
            <a:lvl1pPr marL="0" indent="0" algn="ctr">
              <a:buSzTx/>
              <a:buFontTx/>
              <a:buNone/>
              <a:defRPr sz="1800"/>
            </a:lvl1pPr>
            <a:lvl2pPr marL="0" indent="342900" algn="ctr">
              <a:buSzTx/>
              <a:buFontTx/>
              <a:buNone/>
              <a:defRPr sz="1800"/>
            </a:lvl2pPr>
            <a:lvl3pPr marL="0" indent="685800" algn="ctr">
              <a:buSzTx/>
              <a:buFontTx/>
              <a:buNone/>
              <a:defRPr sz="1800"/>
            </a:lvl3pPr>
            <a:lvl4pPr marL="0" indent="1028700" algn="ctr">
              <a:buSzTx/>
              <a:buFontTx/>
              <a:buNone/>
              <a:defRPr sz="1800"/>
            </a:lvl4pPr>
            <a:lvl5pPr marL="0" indent="1371600" algn="ctr">
              <a:buSzTx/>
              <a:buFontTx/>
              <a:buNone/>
              <a:defRPr sz="1800"/>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4059749986"/>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9143999" cy="6858000"/>
          </a:xfrm>
          <a:prstGeom prst="rect">
            <a:avLst/>
          </a:prstGeom>
          <a:blipFill>
            <a:blip r:embed="rId8" cstate="print"/>
            <a:stretch>
              <a:fillRect/>
            </a:stretch>
          </a:blipFill>
        </p:spPr>
        <p:txBody>
          <a:bodyPr wrap="square" lIns="0" tIns="0" rIns="0" bIns="0" rtlCol="0"/>
          <a:lstStyle/>
          <a:p>
            <a:endParaRPr/>
          </a:p>
        </p:txBody>
      </p:sp>
      <p:sp>
        <p:nvSpPr>
          <p:cNvPr id="17" name="bg object 17"/>
          <p:cNvSpPr/>
          <p:nvPr/>
        </p:nvSpPr>
        <p:spPr>
          <a:xfrm>
            <a:off x="7568945" y="4893564"/>
            <a:ext cx="1393697" cy="1392935"/>
          </a:xfrm>
          <a:prstGeom prst="rect">
            <a:avLst/>
          </a:prstGeom>
          <a:blipFill>
            <a:blip r:embed="rId9" cstate="print"/>
            <a:stretch>
              <a:fillRect/>
            </a:stretch>
          </a:blipFill>
        </p:spPr>
        <p:txBody>
          <a:bodyPr wrap="square" lIns="0" tIns="0" rIns="0" bIns="0" rtlCol="0"/>
          <a:lstStyle/>
          <a:p>
            <a:endParaRPr/>
          </a:p>
        </p:txBody>
      </p:sp>
      <p:sp>
        <p:nvSpPr>
          <p:cNvPr id="2" name="Holder 2"/>
          <p:cNvSpPr>
            <a:spLocks noGrp="1"/>
          </p:cNvSpPr>
          <p:nvPr>
            <p:ph type="title"/>
          </p:nvPr>
        </p:nvSpPr>
        <p:spPr>
          <a:xfrm>
            <a:off x="154721" y="888029"/>
            <a:ext cx="8834556" cy="3324225"/>
          </a:xfrm>
          <a:prstGeom prst="rect">
            <a:avLst/>
          </a:prstGeom>
        </p:spPr>
        <p:txBody>
          <a:bodyPr wrap="square" lIns="0" tIns="0" rIns="0" bIns="0">
            <a:spAutoFit/>
          </a:bodyPr>
          <a:lstStyle>
            <a:lvl1pPr>
              <a:defRPr sz="3600" b="1" i="0">
                <a:solidFill>
                  <a:srgbClr val="F9F8F6"/>
                </a:solidFill>
                <a:latin typeface="Calibri"/>
                <a:cs typeface="Calibri"/>
              </a:defRPr>
            </a:lvl1pPr>
          </a:lstStyle>
          <a:p>
            <a:endParaRPr/>
          </a:p>
        </p:txBody>
      </p:sp>
      <p:sp>
        <p:nvSpPr>
          <p:cNvPr id="3" name="Holder 3"/>
          <p:cNvSpPr>
            <a:spLocks noGrp="1"/>
          </p:cNvSpPr>
          <p:nvPr>
            <p:ph type="body" idx="1"/>
          </p:nvPr>
        </p:nvSpPr>
        <p:spPr>
          <a:xfrm>
            <a:off x="543259" y="1977127"/>
            <a:ext cx="8057480" cy="39878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10/30/2025</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5.png"/></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nj.gov/labor/myunemployment/before/about/calculator/" TargetMode="External"/><Relationship Id="rId2" Type="http://schemas.openxmlformats.org/officeDocument/2006/relationships/hyperlink" Target="https://www.nj.gov/labor/myunemployment/before/about/who/alternatebaseyears.s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ctrTitle"/>
          </p:nvPr>
        </p:nvSpPr>
        <p:spPr>
          <a:xfrm>
            <a:off x="1246215" y="2383754"/>
            <a:ext cx="6651568" cy="1366400"/>
          </a:xfrm>
          <a:prstGeom prst="rect">
            <a:avLst/>
          </a:prstGeom>
        </p:spPr>
        <p:txBody>
          <a:bodyPr vert="horz" wrap="square" lIns="0" tIns="12065" rIns="0" bIns="0" rtlCol="0">
            <a:spAutoFit/>
          </a:bodyPr>
          <a:lstStyle/>
          <a:p>
            <a:pPr marL="1162685" marR="5080" indent="12700">
              <a:lnSpc>
                <a:spcPct val="100000"/>
              </a:lnSpc>
              <a:spcBef>
                <a:spcPts val="95"/>
              </a:spcBef>
            </a:pPr>
            <a:r>
              <a:rPr lang="es-VE" spc="-5"/>
              <a:t>SEGURO DE DESEMPLEO DE </a:t>
            </a:r>
            <a:r>
              <a:rPr spc="-5"/>
              <a:t>NJ</a:t>
            </a:r>
            <a:endParaRPr spc="-165"/>
          </a:p>
        </p:txBody>
      </p:sp>
      <p:sp>
        <p:nvSpPr>
          <p:cNvPr id="3" name="object 3"/>
          <p:cNvSpPr txBox="1"/>
          <p:nvPr/>
        </p:nvSpPr>
        <p:spPr>
          <a:xfrm>
            <a:off x="2409625" y="4278085"/>
            <a:ext cx="5908040" cy="574040"/>
          </a:xfrm>
          <a:prstGeom prst="rect">
            <a:avLst/>
          </a:prstGeom>
        </p:spPr>
        <p:txBody>
          <a:bodyPr vert="horz" wrap="square" lIns="0" tIns="12700" rIns="0" bIns="0" rtlCol="0">
            <a:spAutoFit/>
          </a:bodyPr>
          <a:lstStyle/>
          <a:p>
            <a:pPr marL="12700">
              <a:lnSpc>
                <a:spcPct val="100000"/>
              </a:lnSpc>
              <a:spcBef>
                <a:spcPts val="100"/>
              </a:spcBef>
            </a:pPr>
            <a:r>
              <a:rPr lang="es-VE" sz="3600" b="1" spc="-75">
                <a:solidFill>
                  <a:srgbClr val="9CCAD7"/>
                </a:solidFill>
                <a:latin typeface="Arial"/>
                <a:cs typeface="Arial"/>
              </a:rPr>
              <a:t>LO QUE DEBE SABER</a:t>
            </a:r>
            <a:endParaRPr sz="3600">
              <a:latin typeface="Arial"/>
              <a:cs typeface="Arial"/>
            </a:endParaRPr>
          </a:p>
        </p:txBody>
      </p:sp>
      <p:grpSp>
        <p:nvGrpSpPr>
          <p:cNvPr id="4" name="object 4"/>
          <p:cNvGrpSpPr/>
          <p:nvPr/>
        </p:nvGrpSpPr>
        <p:grpSpPr>
          <a:xfrm>
            <a:off x="329945" y="384047"/>
            <a:ext cx="8484235" cy="6096000"/>
            <a:chOff x="329945" y="384047"/>
            <a:chExt cx="8484235" cy="6096000"/>
          </a:xfrm>
        </p:grpSpPr>
        <p:sp>
          <p:nvSpPr>
            <p:cNvPr id="5" name="object 5"/>
            <p:cNvSpPr/>
            <p:nvPr/>
          </p:nvSpPr>
          <p:spPr>
            <a:xfrm>
              <a:off x="796290" y="2454402"/>
              <a:ext cx="1075169" cy="1075181"/>
            </a:xfrm>
            <a:prstGeom prst="rect">
              <a:avLst/>
            </a:prstGeom>
            <a:blipFill>
              <a:blip r:embed="rId2" cstate="print"/>
              <a:stretch>
                <a:fillRect/>
              </a:stretch>
            </a:blipFill>
          </p:spPr>
          <p:txBody>
            <a:bodyPr wrap="square" lIns="0" tIns="0" rIns="0" bIns="0" rtlCol="0"/>
            <a:lstStyle/>
            <a:p>
              <a:endParaRPr/>
            </a:p>
          </p:txBody>
        </p:sp>
        <p:sp>
          <p:nvSpPr>
            <p:cNvPr id="6" name="object 6"/>
            <p:cNvSpPr/>
            <p:nvPr/>
          </p:nvSpPr>
          <p:spPr>
            <a:xfrm>
              <a:off x="759713" y="2084831"/>
              <a:ext cx="7625080" cy="1270"/>
            </a:xfrm>
            <a:custGeom>
              <a:avLst/>
              <a:gdLst/>
              <a:ahLst/>
              <a:cxnLst/>
              <a:rect l="l" t="t" r="r" b="b"/>
              <a:pathLst>
                <a:path w="7625080" h="1269">
                  <a:moveTo>
                    <a:pt x="0" y="0"/>
                  </a:moveTo>
                  <a:lnTo>
                    <a:pt x="7624572" y="762"/>
                  </a:lnTo>
                </a:path>
              </a:pathLst>
            </a:custGeom>
            <a:ln w="3175">
              <a:solidFill>
                <a:srgbClr val="FFFFFF"/>
              </a:solidFill>
            </a:ln>
          </p:spPr>
          <p:txBody>
            <a:bodyPr wrap="square" lIns="0" tIns="0" rIns="0" bIns="0" rtlCol="0"/>
            <a:lstStyle/>
            <a:p>
              <a:endParaRPr/>
            </a:p>
          </p:txBody>
        </p:sp>
        <p:sp>
          <p:nvSpPr>
            <p:cNvPr id="7" name="object 7"/>
            <p:cNvSpPr/>
            <p:nvPr/>
          </p:nvSpPr>
          <p:spPr>
            <a:xfrm>
              <a:off x="2205990" y="2220468"/>
              <a:ext cx="17145" cy="1537970"/>
            </a:xfrm>
            <a:custGeom>
              <a:avLst/>
              <a:gdLst/>
              <a:ahLst/>
              <a:cxnLst/>
              <a:rect l="l" t="t" r="r" b="b"/>
              <a:pathLst>
                <a:path w="17144" h="1537970">
                  <a:moveTo>
                    <a:pt x="0" y="0"/>
                  </a:moveTo>
                  <a:lnTo>
                    <a:pt x="16764" y="1537716"/>
                  </a:lnTo>
                </a:path>
              </a:pathLst>
            </a:custGeom>
            <a:ln w="3175">
              <a:solidFill>
                <a:srgbClr val="FFFFFF"/>
              </a:solidFill>
            </a:ln>
          </p:spPr>
          <p:txBody>
            <a:bodyPr wrap="square" lIns="0" tIns="0" rIns="0" bIns="0" rtlCol="0"/>
            <a:lstStyle/>
            <a:p>
              <a:endParaRPr/>
            </a:p>
          </p:txBody>
        </p:sp>
        <p:sp>
          <p:nvSpPr>
            <p:cNvPr id="8" name="object 8"/>
            <p:cNvSpPr/>
            <p:nvPr/>
          </p:nvSpPr>
          <p:spPr>
            <a:xfrm>
              <a:off x="329945" y="5640324"/>
              <a:ext cx="8484235" cy="840105"/>
            </a:xfrm>
            <a:custGeom>
              <a:avLst/>
              <a:gdLst/>
              <a:ahLst/>
              <a:cxnLst/>
              <a:rect l="l" t="t" r="r" b="b"/>
              <a:pathLst>
                <a:path w="8484235" h="840104">
                  <a:moveTo>
                    <a:pt x="8484108" y="0"/>
                  </a:moveTo>
                  <a:lnTo>
                    <a:pt x="0" y="0"/>
                  </a:lnTo>
                  <a:lnTo>
                    <a:pt x="0" y="839724"/>
                  </a:lnTo>
                  <a:lnTo>
                    <a:pt x="8484108" y="839724"/>
                  </a:lnTo>
                  <a:lnTo>
                    <a:pt x="8484108" y="0"/>
                  </a:lnTo>
                  <a:close/>
                </a:path>
              </a:pathLst>
            </a:custGeom>
            <a:solidFill>
              <a:srgbClr val="006782"/>
            </a:solidFill>
          </p:spPr>
          <p:txBody>
            <a:bodyPr wrap="square" lIns="0" tIns="0" rIns="0" bIns="0" rtlCol="0"/>
            <a:lstStyle/>
            <a:p>
              <a:endParaRPr/>
            </a:p>
          </p:txBody>
        </p:sp>
        <p:sp>
          <p:nvSpPr>
            <p:cNvPr id="9" name="object 9"/>
            <p:cNvSpPr/>
            <p:nvPr/>
          </p:nvSpPr>
          <p:spPr>
            <a:xfrm>
              <a:off x="329945" y="384047"/>
              <a:ext cx="8484235" cy="611505"/>
            </a:xfrm>
            <a:custGeom>
              <a:avLst/>
              <a:gdLst/>
              <a:ahLst/>
              <a:cxnLst/>
              <a:rect l="l" t="t" r="r" b="b"/>
              <a:pathLst>
                <a:path w="8484235" h="611505">
                  <a:moveTo>
                    <a:pt x="8484108" y="0"/>
                  </a:moveTo>
                  <a:lnTo>
                    <a:pt x="0" y="0"/>
                  </a:lnTo>
                  <a:lnTo>
                    <a:pt x="0" y="237655"/>
                  </a:lnTo>
                  <a:lnTo>
                    <a:pt x="1925815" y="611124"/>
                  </a:lnTo>
                  <a:lnTo>
                    <a:pt x="8484108" y="611124"/>
                  </a:lnTo>
                  <a:lnTo>
                    <a:pt x="8484108" y="0"/>
                  </a:lnTo>
                  <a:close/>
                </a:path>
              </a:pathLst>
            </a:custGeom>
            <a:solidFill>
              <a:srgbClr val="3D899F"/>
            </a:solidFill>
          </p:spPr>
          <p:txBody>
            <a:bodyPr wrap="square" lIns="0" tIns="0" rIns="0" bIns="0" rtlCol="0"/>
            <a:lstStyle/>
            <a:p>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2400" y="1127614"/>
            <a:ext cx="8915399" cy="566822"/>
          </a:xfrm>
          <a:prstGeom prst="rect">
            <a:avLst/>
          </a:prstGeom>
        </p:spPr>
        <p:txBody>
          <a:bodyPr vert="horz" wrap="square" lIns="0" tIns="12700" rIns="0" bIns="0" rtlCol="0">
            <a:spAutoFit/>
          </a:bodyPr>
          <a:lstStyle/>
          <a:p>
            <a:pPr marL="12700">
              <a:lnSpc>
                <a:spcPct val="100000"/>
              </a:lnSpc>
              <a:spcBef>
                <a:spcPts val="100"/>
              </a:spcBef>
            </a:pPr>
            <a:r>
              <a:rPr lang="es-VE" spc="-5"/>
              <a:t>REQUISITOS DE ELEGIBILIDAD EXCEPCIONALES</a:t>
            </a:r>
            <a:endParaRPr spc="-5"/>
          </a:p>
        </p:txBody>
      </p:sp>
      <p:sp>
        <p:nvSpPr>
          <p:cNvPr id="3" name="object 3"/>
          <p:cNvSpPr txBox="1"/>
          <p:nvPr/>
        </p:nvSpPr>
        <p:spPr>
          <a:xfrm>
            <a:off x="544249" y="2055652"/>
            <a:ext cx="6339205" cy="3321422"/>
          </a:xfrm>
          <a:prstGeom prst="rect">
            <a:avLst/>
          </a:prstGeom>
        </p:spPr>
        <p:txBody>
          <a:bodyPr vert="horz" wrap="square" lIns="0" tIns="12700" rIns="0" bIns="0" rtlCol="0">
            <a:spAutoFit/>
          </a:bodyPr>
          <a:lstStyle/>
          <a:p>
            <a:pPr marL="354965" marR="5080" indent="-342900">
              <a:lnSpc>
                <a:spcPct val="100000"/>
              </a:lnSpc>
              <a:spcBef>
                <a:spcPts val="100"/>
              </a:spcBef>
              <a:buClr>
                <a:srgbClr val="3D899F"/>
              </a:buClr>
              <a:buFont typeface="Arial"/>
              <a:buChar char="•"/>
              <a:tabLst>
                <a:tab pos="354965" algn="l"/>
                <a:tab pos="355600" algn="l"/>
              </a:tabLst>
            </a:pPr>
            <a:r>
              <a:rPr lang="es-ES" sz="2400" spc="-5">
                <a:solidFill>
                  <a:srgbClr val="1C2346"/>
                </a:solidFill>
                <a:cs typeface="Calibri"/>
              </a:rPr>
              <a:t>Hay requisitos de elegibilidad excepcionales para los siguientes tipos de empleo:</a:t>
            </a:r>
            <a:endParaRPr sz="2400">
              <a:latin typeface="Calibri"/>
              <a:cs typeface="Calibri"/>
            </a:endParaRPr>
          </a:p>
          <a:p>
            <a:pPr>
              <a:lnSpc>
                <a:spcPct val="100000"/>
              </a:lnSpc>
              <a:spcBef>
                <a:spcPts val="10"/>
              </a:spcBef>
              <a:buClr>
                <a:srgbClr val="3D899F"/>
              </a:buClr>
              <a:buFont typeface="Arial"/>
              <a:buChar char="•"/>
            </a:pPr>
            <a:endParaRPr sz="2350">
              <a:latin typeface="Calibri"/>
              <a:cs typeface="Calibri"/>
            </a:endParaRPr>
          </a:p>
          <a:p>
            <a:pPr marL="927100" lvl="1" indent="-343535">
              <a:lnSpc>
                <a:spcPct val="100000"/>
              </a:lnSpc>
              <a:buClr>
                <a:srgbClr val="3D899F"/>
              </a:buClr>
              <a:buFont typeface="Wingdings"/>
              <a:buChar char=""/>
              <a:tabLst>
                <a:tab pos="927100" algn="l"/>
              </a:tabLst>
            </a:pPr>
            <a:r>
              <a:rPr lang="es-VE" sz="2400" spc="-5">
                <a:solidFill>
                  <a:srgbClr val="1C2346"/>
                </a:solidFill>
                <a:cs typeface="Calibri"/>
              </a:rPr>
              <a:t>Maestros y empleados de escuelas</a:t>
            </a:r>
            <a:endParaRPr sz="2400">
              <a:latin typeface="Calibri"/>
              <a:cs typeface="Calibri"/>
            </a:endParaRPr>
          </a:p>
          <a:p>
            <a:pPr marL="927100" lvl="1" indent="-343535">
              <a:lnSpc>
                <a:spcPct val="100000"/>
              </a:lnSpc>
              <a:buClr>
                <a:srgbClr val="3D899F"/>
              </a:buClr>
              <a:buFont typeface="Wingdings"/>
              <a:buChar char=""/>
              <a:tabLst>
                <a:tab pos="927100" algn="l"/>
              </a:tabLst>
            </a:pPr>
            <a:r>
              <a:rPr lang="es-ES" sz="2400" spc="-5">
                <a:solidFill>
                  <a:srgbClr val="1C2346"/>
                </a:solidFill>
                <a:cs typeface="Calibri"/>
              </a:rPr>
              <a:t>Funcionarios corporativos y dueños de negocios</a:t>
            </a:r>
            <a:endParaRPr sz="2400">
              <a:latin typeface="Calibri"/>
              <a:cs typeface="Calibri"/>
            </a:endParaRPr>
          </a:p>
          <a:p>
            <a:pPr lvl="1">
              <a:lnSpc>
                <a:spcPct val="100000"/>
              </a:lnSpc>
              <a:spcBef>
                <a:spcPts val="10"/>
              </a:spcBef>
              <a:buClr>
                <a:srgbClr val="3D899F"/>
              </a:buClr>
              <a:buFont typeface="Wingdings"/>
              <a:buChar char=""/>
            </a:pPr>
            <a:endParaRPr sz="2350">
              <a:latin typeface="Calibri"/>
              <a:cs typeface="Calibri"/>
            </a:endParaRPr>
          </a:p>
          <a:p>
            <a:pPr marL="355600" indent="-342900">
              <a:lnSpc>
                <a:spcPct val="100000"/>
              </a:lnSpc>
              <a:buClr>
                <a:srgbClr val="3D899F"/>
              </a:buClr>
              <a:buFont typeface="Arial"/>
              <a:buChar char="•"/>
              <a:tabLst>
                <a:tab pos="354965" algn="l"/>
                <a:tab pos="355600" algn="l"/>
              </a:tabLst>
            </a:pPr>
            <a:r>
              <a:rPr lang="es-ES" sz="2400" spc="-5">
                <a:solidFill>
                  <a:srgbClr val="1C2346"/>
                </a:solidFill>
                <a:cs typeface="Calibri"/>
              </a:rPr>
              <a:t>Para obtener más información, visite </a:t>
            </a:r>
            <a:r>
              <a:rPr sz="2400" b="1" spc="-5">
                <a:solidFill>
                  <a:srgbClr val="3D899F"/>
                </a:solidFill>
                <a:latin typeface="Calibri"/>
                <a:cs typeface="Calibri"/>
              </a:rPr>
              <a:t>myunemployment.nj.gov/eligibility</a:t>
            </a:r>
            <a:r>
              <a:rPr sz="2400" spc="-5">
                <a:solidFill>
                  <a:srgbClr val="1C2346"/>
                </a:solidFill>
                <a:latin typeface="Calibri"/>
                <a:cs typeface="Calibri"/>
              </a:rPr>
              <a:t>.</a:t>
            </a:r>
            <a:endParaRPr sz="2400">
              <a:latin typeface="Calibri"/>
              <a:cs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5805" y="1127614"/>
            <a:ext cx="8383395" cy="566822"/>
          </a:xfrm>
          <a:prstGeom prst="rect">
            <a:avLst/>
          </a:prstGeom>
        </p:spPr>
        <p:txBody>
          <a:bodyPr vert="horz" wrap="square" lIns="0" tIns="12700" rIns="0" bIns="0" rtlCol="0">
            <a:spAutoFit/>
          </a:bodyPr>
          <a:lstStyle/>
          <a:p>
            <a:pPr marL="12700">
              <a:lnSpc>
                <a:spcPct val="100000"/>
              </a:lnSpc>
              <a:spcBef>
                <a:spcPts val="100"/>
              </a:spcBef>
            </a:pPr>
            <a:r>
              <a:rPr lang="es-ES"/>
              <a:t>¿VIVE Y TRABAJA EN DIFERENTES ESTADOS?</a:t>
            </a:r>
            <a:endParaRPr spc="-5"/>
          </a:p>
        </p:txBody>
      </p:sp>
      <p:sp>
        <p:nvSpPr>
          <p:cNvPr id="3" name="object 3"/>
          <p:cNvSpPr txBox="1"/>
          <p:nvPr/>
        </p:nvSpPr>
        <p:spPr>
          <a:xfrm>
            <a:off x="544249" y="2052604"/>
            <a:ext cx="6402705" cy="3875420"/>
          </a:xfrm>
          <a:prstGeom prst="rect">
            <a:avLst/>
          </a:prstGeom>
        </p:spPr>
        <p:txBody>
          <a:bodyPr vert="horz" wrap="square" lIns="0" tIns="12700" rIns="0" bIns="0" rtlCol="0" anchor="t">
            <a:spAutoFit/>
          </a:bodyPr>
          <a:lstStyle/>
          <a:p>
            <a:pPr marL="12700" marR="5080">
              <a:lnSpc>
                <a:spcPct val="100000"/>
              </a:lnSpc>
              <a:spcBef>
                <a:spcPts val="100"/>
              </a:spcBef>
            </a:pPr>
            <a:r>
              <a:rPr lang="es-ES" sz="2800" spc="-5">
                <a:solidFill>
                  <a:srgbClr val="1C2346"/>
                </a:solidFill>
                <a:cs typeface="Calibri"/>
              </a:rPr>
              <a:t> Generalmente, debe solicitar los beneficios en el estado en el que trabajó en los últimos 18 meses.</a:t>
            </a:r>
            <a:endParaRPr sz="2800">
              <a:latin typeface="Calibri"/>
              <a:cs typeface="Calibri"/>
            </a:endParaRPr>
          </a:p>
          <a:p>
            <a:pPr>
              <a:lnSpc>
                <a:spcPct val="100000"/>
              </a:lnSpc>
              <a:spcBef>
                <a:spcPts val="5"/>
              </a:spcBef>
            </a:pPr>
            <a:endParaRPr sz="2750">
              <a:latin typeface="Calibri"/>
              <a:cs typeface="Calibri"/>
            </a:endParaRPr>
          </a:p>
          <a:p>
            <a:pPr marL="355600" indent="-342900">
              <a:buClr>
                <a:srgbClr val="3D899F"/>
              </a:buClr>
              <a:buFont typeface="Arial"/>
              <a:buChar char="•"/>
              <a:tabLst>
                <a:tab pos="354965" algn="l"/>
                <a:tab pos="355600" algn="l"/>
              </a:tabLst>
            </a:pPr>
            <a:r>
              <a:rPr lang="es-ES" sz="2800" spc="-5">
                <a:solidFill>
                  <a:srgbClr val="1C2346"/>
                </a:solidFill>
                <a:ea typeface="+mn-lt"/>
                <a:cs typeface="+mn-lt"/>
              </a:rPr>
              <a:t>Existen excepciones para el servicio militar</a:t>
            </a:r>
            <a:endParaRPr lang="es-ES" sz="2800" spc="-5">
              <a:solidFill>
                <a:srgbClr val="1C2346"/>
              </a:solidFill>
              <a:latin typeface="Calibri"/>
              <a:ea typeface="Calibri"/>
              <a:cs typeface="Calibri"/>
            </a:endParaRPr>
          </a:p>
          <a:p>
            <a:pPr>
              <a:lnSpc>
                <a:spcPct val="100000"/>
              </a:lnSpc>
              <a:buClr>
                <a:srgbClr val="3D899F"/>
              </a:buClr>
              <a:buFont typeface="Arial"/>
              <a:buChar char="•"/>
            </a:pPr>
            <a:endParaRPr sz="2750">
              <a:latin typeface="Calibri"/>
              <a:cs typeface="Calibri"/>
            </a:endParaRPr>
          </a:p>
          <a:p>
            <a:pPr marL="355600" indent="-342900">
              <a:lnSpc>
                <a:spcPct val="100000"/>
              </a:lnSpc>
              <a:buClr>
                <a:srgbClr val="3D899F"/>
              </a:buClr>
              <a:buFont typeface="Arial"/>
              <a:buChar char="•"/>
              <a:tabLst>
                <a:tab pos="354965" algn="l"/>
                <a:tab pos="355600" algn="l"/>
              </a:tabLst>
            </a:pPr>
            <a:r>
              <a:rPr lang="es-VE" sz="2800">
                <a:solidFill>
                  <a:srgbClr val="1C2346"/>
                </a:solidFill>
                <a:cs typeface="Calibri"/>
              </a:rPr>
              <a:t>Obtenga más información en</a:t>
            </a:r>
            <a:endParaRPr sz="2800">
              <a:latin typeface="Calibri"/>
              <a:cs typeface="Calibri"/>
            </a:endParaRPr>
          </a:p>
          <a:p>
            <a:pPr marL="354965">
              <a:lnSpc>
                <a:spcPct val="100000"/>
              </a:lnSpc>
            </a:pPr>
            <a:r>
              <a:rPr sz="2800" b="1" spc="-5">
                <a:solidFill>
                  <a:srgbClr val="3D899F"/>
                </a:solidFill>
                <a:latin typeface="Calibri"/>
                <a:cs typeface="Calibri"/>
              </a:rPr>
              <a:t>myunemployment.nj.gov/</a:t>
            </a:r>
            <a:r>
              <a:rPr sz="2800" b="1" spc="-5" err="1">
                <a:solidFill>
                  <a:srgbClr val="3D899F"/>
                </a:solidFill>
                <a:latin typeface="Calibri"/>
                <a:cs typeface="Calibri"/>
              </a:rPr>
              <a:t>outofstate</a:t>
            </a:r>
            <a:r>
              <a:rPr sz="2800" spc="-5">
                <a:solidFill>
                  <a:srgbClr val="1C2346"/>
                </a:solidFill>
                <a:latin typeface="Calibri"/>
                <a:cs typeface="Calibri"/>
              </a:rPr>
              <a:t>.</a:t>
            </a:r>
            <a:endParaRPr sz="2800">
              <a:latin typeface="Calibri"/>
              <a:cs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5804" y="1127614"/>
            <a:ext cx="6325996" cy="566822"/>
          </a:xfrm>
          <a:prstGeom prst="rect">
            <a:avLst/>
          </a:prstGeom>
        </p:spPr>
        <p:txBody>
          <a:bodyPr vert="horz" wrap="square" lIns="0" tIns="12700" rIns="0" bIns="0" rtlCol="0" anchor="t">
            <a:spAutoFit/>
          </a:bodyPr>
          <a:lstStyle/>
          <a:p>
            <a:pPr marL="12700">
              <a:spcBef>
                <a:spcPts val="100"/>
              </a:spcBef>
            </a:pPr>
            <a:r>
              <a:rPr lang="es-VE" b="0"/>
              <a:t>CÓMO PRESENTAR SU SOLICITUD</a:t>
            </a:r>
            <a:endParaRPr lang="en-US"/>
          </a:p>
        </p:txBody>
      </p:sp>
      <p:sp>
        <p:nvSpPr>
          <p:cNvPr id="3" name="object 3"/>
          <p:cNvSpPr txBox="1"/>
          <p:nvPr/>
        </p:nvSpPr>
        <p:spPr>
          <a:xfrm>
            <a:off x="543893" y="2052604"/>
            <a:ext cx="6881495" cy="3021340"/>
          </a:xfrm>
          <a:prstGeom prst="rect">
            <a:avLst/>
          </a:prstGeom>
        </p:spPr>
        <p:txBody>
          <a:bodyPr vert="horz" wrap="square" lIns="0" tIns="12700" rIns="0" bIns="0" rtlCol="0">
            <a:spAutoFit/>
          </a:bodyPr>
          <a:lstStyle/>
          <a:p>
            <a:pPr marL="12700">
              <a:lnSpc>
                <a:spcPct val="100000"/>
              </a:lnSpc>
              <a:spcBef>
                <a:spcPts val="100"/>
              </a:spcBef>
            </a:pPr>
            <a:r>
              <a:rPr lang="es-ES" sz="2800">
                <a:solidFill>
                  <a:srgbClr val="1C2346"/>
                </a:solidFill>
                <a:cs typeface="Calibri"/>
              </a:rPr>
              <a:t>Le recomendamos que presente su solicitud en línea en</a:t>
            </a:r>
            <a:r>
              <a:rPr lang="es-ES" sz="2800">
                <a:latin typeface="Calibri"/>
                <a:cs typeface="Calibri"/>
              </a:rPr>
              <a:t> </a:t>
            </a:r>
            <a:r>
              <a:rPr sz="2800" b="1" spc="-5">
                <a:solidFill>
                  <a:srgbClr val="3D899F"/>
                </a:solidFill>
                <a:latin typeface="Calibri"/>
                <a:cs typeface="Calibri"/>
              </a:rPr>
              <a:t>myunemployment.nj.gov</a:t>
            </a:r>
            <a:r>
              <a:rPr sz="2800" spc="-5">
                <a:solidFill>
                  <a:srgbClr val="1C2346"/>
                </a:solidFill>
                <a:latin typeface="Calibri"/>
                <a:cs typeface="Calibri"/>
              </a:rPr>
              <a:t>.</a:t>
            </a:r>
            <a:endParaRPr sz="2800">
              <a:latin typeface="Calibri"/>
              <a:cs typeface="Calibri"/>
            </a:endParaRPr>
          </a:p>
          <a:p>
            <a:pPr>
              <a:lnSpc>
                <a:spcPct val="100000"/>
              </a:lnSpc>
            </a:pPr>
            <a:endParaRPr sz="2750">
              <a:latin typeface="Calibri"/>
              <a:cs typeface="Calibri"/>
            </a:endParaRPr>
          </a:p>
          <a:p>
            <a:pPr marL="12700" marR="5080">
              <a:lnSpc>
                <a:spcPct val="100000"/>
              </a:lnSpc>
            </a:pPr>
            <a:r>
              <a:rPr lang="es-ES" sz="2800">
                <a:solidFill>
                  <a:srgbClr val="1C2346"/>
                </a:solidFill>
                <a:cs typeface="Calibri"/>
              </a:rPr>
              <a:t>Para hacer la solicitud por teléfono en inglés o español, llame al </a:t>
            </a:r>
            <a:r>
              <a:rPr sz="2800" b="1" spc="-5">
                <a:solidFill>
                  <a:srgbClr val="3D899F"/>
                </a:solidFill>
                <a:latin typeface="Calibri"/>
                <a:cs typeface="Calibri"/>
              </a:rPr>
              <a:t>(732) </a:t>
            </a:r>
            <a:r>
              <a:rPr sz="2800" b="1">
                <a:solidFill>
                  <a:srgbClr val="3D899F"/>
                </a:solidFill>
                <a:latin typeface="Calibri"/>
                <a:cs typeface="Calibri"/>
              </a:rPr>
              <a:t>761-2020</a:t>
            </a:r>
            <a:r>
              <a:rPr sz="2800">
                <a:solidFill>
                  <a:srgbClr val="1C2346"/>
                </a:solidFill>
                <a:latin typeface="Calibri"/>
                <a:cs typeface="Calibri"/>
              </a:rPr>
              <a:t>. </a:t>
            </a:r>
            <a:r>
              <a:rPr lang="es-ES" sz="2800" spc="-5">
                <a:solidFill>
                  <a:srgbClr val="1C2346"/>
                </a:solidFill>
                <a:cs typeface="Calibri"/>
              </a:rPr>
              <a:t>Para otros idiomas, elija hablar con un agente y solicite un intérprete.</a:t>
            </a:r>
            <a:endParaRPr sz="2800">
              <a:latin typeface="Calibri"/>
              <a:cs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5804" y="1127614"/>
            <a:ext cx="6554595" cy="566822"/>
          </a:xfrm>
          <a:prstGeom prst="rect">
            <a:avLst/>
          </a:prstGeom>
        </p:spPr>
        <p:txBody>
          <a:bodyPr vert="horz" wrap="square" lIns="0" tIns="12700" rIns="0" bIns="0" rtlCol="0">
            <a:spAutoFit/>
          </a:bodyPr>
          <a:lstStyle/>
          <a:p>
            <a:pPr marL="12700">
              <a:lnSpc>
                <a:spcPct val="100000"/>
              </a:lnSpc>
              <a:spcBef>
                <a:spcPts val="100"/>
              </a:spcBef>
            </a:pPr>
            <a:r>
              <a:rPr lang="es-VE" spc="-5"/>
              <a:t>VERIFICACIÓN DE SU IDENTIDAD</a:t>
            </a:r>
            <a:endParaRPr spc="-5"/>
          </a:p>
        </p:txBody>
      </p:sp>
      <p:sp>
        <p:nvSpPr>
          <p:cNvPr id="3" name="object 3"/>
          <p:cNvSpPr txBox="1"/>
          <p:nvPr/>
        </p:nvSpPr>
        <p:spPr>
          <a:xfrm>
            <a:off x="544249" y="2059462"/>
            <a:ext cx="6898640" cy="4305666"/>
          </a:xfrm>
          <a:prstGeom prst="rect">
            <a:avLst/>
          </a:prstGeom>
        </p:spPr>
        <p:txBody>
          <a:bodyPr vert="horz" wrap="square" lIns="0" tIns="12065" rIns="0" bIns="0" rtlCol="0" anchor="t">
            <a:spAutoFit/>
          </a:bodyPr>
          <a:lstStyle/>
          <a:p>
            <a:pPr marL="469265" marR="5080" indent="-457200">
              <a:lnSpc>
                <a:spcPct val="100000"/>
              </a:lnSpc>
              <a:spcBef>
                <a:spcPts val="95"/>
              </a:spcBef>
              <a:buClr>
                <a:srgbClr val="3D899F"/>
              </a:buClr>
              <a:buFont typeface="Arial"/>
              <a:buChar char="•"/>
              <a:tabLst>
                <a:tab pos="469265" algn="l"/>
                <a:tab pos="469900" algn="l"/>
              </a:tabLst>
            </a:pPr>
            <a:r>
              <a:rPr lang="es-ES" sz="2000" spc="-5">
                <a:solidFill>
                  <a:srgbClr val="1C2346"/>
                </a:solidFill>
                <a:cs typeface="Calibri"/>
              </a:rPr>
              <a:t>Se le indicará que verifique su identidad a través de un enlace web específico conectado a </a:t>
            </a:r>
            <a:r>
              <a:rPr sz="2000" b="1" spc="-5">
                <a:solidFill>
                  <a:srgbClr val="3D899F"/>
                </a:solidFill>
                <a:latin typeface="Calibri"/>
                <a:cs typeface="Calibri"/>
              </a:rPr>
              <a:t>ID.me</a:t>
            </a:r>
            <a:r>
              <a:rPr sz="2000" spc="-5">
                <a:solidFill>
                  <a:srgbClr val="1C2346"/>
                </a:solidFill>
                <a:latin typeface="Calibri"/>
                <a:cs typeface="Calibri"/>
              </a:rPr>
              <a:t>.</a:t>
            </a:r>
            <a:endParaRPr sz="2000">
              <a:latin typeface="Calibri"/>
              <a:cs typeface="Calibri"/>
            </a:endParaRPr>
          </a:p>
          <a:p>
            <a:pPr>
              <a:lnSpc>
                <a:spcPct val="100000"/>
              </a:lnSpc>
              <a:spcBef>
                <a:spcPts val="20"/>
              </a:spcBef>
              <a:buClr>
                <a:srgbClr val="3D899F"/>
              </a:buClr>
              <a:buFont typeface="Arial"/>
              <a:buChar char="•"/>
            </a:pPr>
            <a:endParaRPr sz="1950">
              <a:latin typeface="Calibri"/>
              <a:cs typeface="Calibri"/>
            </a:endParaRPr>
          </a:p>
          <a:p>
            <a:pPr marL="469265" marR="327660" indent="-457200">
              <a:buClr>
                <a:srgbClr val="3D899F"/>
              </a:buClr>
              <a:buFont typeface="Arial"/>
              <a:buChar char="•"/>
              <a:tabLst>
                <a:tab pos="469265" algn="l"/>
                <a:tab pos="469900" algn="l"/>
              </a:tabLst>
            </a:pPr>
            <a:r>
              <a:rPr lang="es-ES" sz="2000" spc="-5">
                <a:solidFill>
                  <a:srgbClr val="1C2346"/>
                </a:solidFill>
                <a:cs typeface="Calibri"/>
              </a:rPr>
              <a:t>El proceso se puede completar en unos minutos utilizando la dirección de correo electrónico asociada con su reclamo inicial de desempleo, una </a:t>
            </a:r>
            <a:r>
              <a:rPr lang="es-ES" sz="2000" spc="-5" dirty="0">
                <a:solidFill>
                  <a:srgbClr val="1C2346"/>
                </a:solidFill>
                <a:ea typeface="+mn-lt"/>
                <a:cs typeface="+mn-lt"/>
              </a:rPr>
              <a:t>computador'</a:t>
            </a:r>
            <a:r>
              <a:rPr lang="es-ES" sz="2000" spc="-5" dirty="0">
                <a:solidFill>
                  <a:srgbClr val="1C2346"/>
                </a:solidFill>
                <a:cs typeface="Calibri"/>
              </a:rPr>
              <a:t> </a:t>
            </a:r>
            <a:r>
              <a:rPr lang="es-ES" sz="2000" spc="-5">
                <a:solidFill>
                  <a:srgbClr val="1C2346"/>
                </a:solidFill>
                <a:cs typeface="Calibri"/>
              </a:rPr>
              <a:t>o teléfono móvil y documentos comunes.</a:t>
            </a:r>
            <a:endParaRPr sz="2000">
              <a:latin typeface="Calibri"/>
              <a:cs typeface="Calibri"/>
            </a:endParaRPr>
          </a:p>
          <a:p>
            <a:pPr marL="927100" marR="763270" lvl="1" indent="-457200">
              <a:lnSpc>
                <a:spcPct val="100000"/>
              </a:lnSpc>
              <a:buClr>
                <a:srgbClr val="3D899F"/>
              </a:buClr>
              <a:buFont typeface="Wingdings"/>
              <a:buChar char=""/>
              <a:tabLst>
                <a:tab pos="926465" algn="l"/>
                <a:tab pos="927100" algn="l"/>
              </a:tabLst>
            </a:pPr>
            <a:r>
              <a:rPr lang="es-ES" sz="2000" spc="-5">
                <a:solidFill>
                  <a:srgbClr val="1C2346"/>
                </a:solidFill>
                <a:cs typeface="Calibri"/>
              </a:rPr>
              <a:t>También puede completar el proceso a través de una sesión de videoconferencia en vivo en el idioma que elija.</a:t>
            </a:r>
            <a:endParaRPr sz="2000">
              <a:latin typeface="Calibri"/>
              <a:cs typeface="Calibri"/>
            </a:endParaRPr>
          </a:p>
          <a:p>
            <a:pPr marL="927100" lvl="1" indent="-457200">
              <a:lnSpc>
                <a:spcPct val="100000"/>
              </a:lnSpc>
              <a:buClr>
                <a:srgbClr val="3D899F"/>
              </a:buClr>
              <a:buFont typeface="Wingdings"/>
              <a:buChar char=""/>
              <a:tabLst>
                <a:tab pos="926465" algn="l"/>
                <a:tab pos="927100" algn="l"/>
              </a:tabLst>
            </a:pPr>
            <a:r>
              <a:rPr lang="es-ES" sz="2000" spc="-5">
                <a:solidFill>
                  <a:srgbClr val="1C2346"/>
                </a:solidFill>
                <a:cs typeface="Calibri"/>
              </a:rPr>
              <a:t>También </a:t>
            </a:r>
            <a:r>
              <a:rPr lang="es-ES" sz="2000" spc="-5" dirty="0">
                <a:solidFill>
                  <a:srgbClr val="1C2346"/>
                </a:solidFill>
                <a:cs typeface="Calibri"/>
              </a:rPr>
              <a:t>puede </a:t>
            </a:r>
            <a:r>
              <a:rPr lang="es-ES" sz="2000" spc="-5">
                <a:solidFill>
                  <a:srgbClr val="1C2346"/>
                </a:solidFill>
                <a:cs typeface="Calibri"/>
              </a:rPr>
              <a:t>programar una cita en persona.</a:t>
            </a:r>
            <a:endParaRPr sz="2000">
              <a:latin typeface="Calibri"/>
              <a:cs typeface="Calibri"/>
            </a:endParaRPr>
          </a:p>
          <a:p>
            <a:pPr lvl="1">
              <a:lnSpc>
                <a:spcPct val="100000"/>
              </a:lnSpc>
              <a:spcBef>
                <a:spcPts val="20"/>
              </a:spcBef>
              <a:buClr>
                <a:srgbClr val="3D899F"/>
              </a:buClr>
              <a:buFont typeface="Wingdings"/>
              <a:buChar char=""/>
            </a:pPr>
            <a:endParaRPr sz="1950">
              <a:latin typeface="Calibri"/>
              <a:cs typeface="Calibri"/>
            </a:endParaRPr>
          </a:p>
          <a:p>
            <a:pPr marL="469900" indent="-457200">
              <a:lnSpc>
                <a:spcPct val="100000"/>
              </a:lnSpc>
              <a:buClr>
                <a:srgbClr val="3D899F"/>
              </a:buClr>
              <a:buFont typeface="Arial"/>
              <a:buChar char="•"/>
              <a:tabLst>
                <a:tab pos="469265" algn="l"/>
                <a:tab pos="469900" algn="l"/>
              </a:tabLst>
            </a:pPr>
            <a:r>
              <a:rPr lang="es-VE" sz="2000" spc="-5" dirty="0">
                <a:solidFill>
                  <a:srgbClr val="1C2346"/>
                </a:solidFill>
                <a:cs typeface="Calibri"/>
              </a:rPr>
              <a:t>Obtenga</a:t>
            </a:r>
            <a:r>
              <a:rPr lang="es-VE" sz="2000" spc="-5">
                <a:solidFill>
                  <a:srgbClr val="1C2346"/>
                </a:solidFill>
                <a:cs typeface="Calibri"/>
              </a:rPr>
              <a:t> más información en </a:t>
            </a:r>
            <a:r>
              <a:rPr sz="2000" b="1" spc="-5">
                <a:solidFill>
                  <a:srgbClr val="3D899F"/>
                </a:solidFill>
                <a:latin typeface="Calibri"/>
                <a:cs typeface="Calibri"/>
              </a:rPr>
              <a:t>myunemployment.nj.gov/identity</a:t>
            </a:r>
            <a:r>
              <a:rPr sz="2000" spc="-5">
                <a:solidFill>
                  <a:srgbClr val="1C2346"/>
                </a:solidFill>
                <a:latin typeface="Calibri"/>
                <a:cs typeface="Calibri"/>
              </a:rPr>
              <a:t>.</a:t>
            </a:r>
            <a:endParaRPr sz="2000">
              <a:latin typeface="Calibri"/>
              <a:cs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5805" y="1127614"/>
            <a:ext cx="6249795" cy="566822"/>
          </a:xfrm>
          <a:prstGeom prst="rect">
            <a:avLst/>
          </a:prstGeom>
        </p:spPr>
        <p:txBody>
          <a:bodyPr vert="horz" wrap="square" lIns="0" tIns="12700" rIns="0" bIns="0" rtlCol="0">
            <a:spAutoFit/>
          </a:bodyPr>
          <a:lstStyle/>
          <a:p>
            <a:pPr marL="12700">
              <a:lnSpc>
                <a:spcPct val="100000"/>
              </a:lnSpc>
              <a:spcBef>
                <a:spcPts val="100"/>
              </a:spcBef>
            </a:pPr>
            <a:r>
              <a:rPr lang="es-VE" spc="-5"/>
              <a:t>CERTIFICACIÓN DE BENEFICIOS</a:t>
            </a:r>
            <a:endParaRPr lang="en-US" spc="-5" dirty="0"/>
          </a:p>
        </p:txBody>
      </p:sp>
      <p:sp>
        <p:nvSpPr>
          <p:cNvPr id="3" name="object 3"/>
          <p:cNvSpPr txBox="1"/>
          <p:nvPr/>
        </p:nvSpPr>
        <p:spPr>
          <a:xfrm>
            <a:off x="587792" y="2139689"/>
            <a:ext cx="6830059" cy="4090863"/>
          </a:xfrm>
          <a:prstGeom prst="rect">
            <a:avLst/>
          </a:prstGeom>
        </p:spPr>
        <p:txBody>
          <a:bodyPr vert="horz" wrap="square" lIns="0" tIns="12700" rIns="0" bIns="0" rtlCol="0" anchor="t">
            <a:spAutoFit/>
          </a:bodyPr>
          <a:lstStyle/>
          <a:p>
            <a:pPr marL="469265" marR="5080" indent="-457200">
              <a:lnSpc>
                <a:spcPct val="100000"/>
              </a:lnSpc>
              <a:spcBef>
                <a:spcPts val="100"/>
              </a:spcBef>
              <a:buClr>
                <a:srgbClr val="3D899F"/>
              </a:buClr>
              <a:buFont typeface="Arial"/>
              <a:buChar char="•"/>
              <a:tabLst>
                <a:tab pos="469265" algn="l"/>
                <a:tab pos="469900" algn="l"/>
              </a:tabLst>
            </a:pPr>
            <a:r>
              <a:rPr lang="es-ES" sz="2000"/>
              <a:t>Usted </a:t>
            </a:r>
            <a:r>
              <a:rPr lang="es-ES" sz="2000" dirty="0"/>
              <a:t>debe </a:t>
            </a:r>
            <a:r>
              <a:rPr lang="es-ES" sz="2000"/>
              <a:t>certificar cada semana para recibir beneficios de desempleo. </a:t>
            </a:r>
            <a:endParaRPr lang="es-ES" sz="2000" dirty="0"/>
          </a:p>
          <a:p>
            <a:pPr marL="12065" marR="5080">
              <a:lnSpc>
                <a:spcPct val="100000"/>
              </a:lnSpc>
              <a:spcBef>
                <a:spcPts val="100"/>
              </a:spcBef>
              <a:buClr>
                <a:srgbClr val="3D899F"/>
              </a:buClr>
              <a:tabLst>
                <a:tab pos="469265" algn="l"/>
                <a:tab pos="469900" algn="l"/>
              </a:tabLst>
            </a:pPr>
            <a:endParaRPr lang="es-ES" sz="2000" dirty="0"/>
          </a:p>
          <a:p>
            <a:pPr marL="469265" marR="5080" indent="-457200">
              <a:lnSpc>
                <a:spcPct val="100000"/>
              </a:lnSpc>
              <a:spcBef>
                <a:spcPts val="100"/>
              </a:spcBef>
              <a:buClr>
                <a:srgbClr val="3D899F"/>
              </a:buClr>
              <a:buFont typeface="Arial"/>
              <a:buChar char="•"/>
              <a:tabLst>
                <a:tab pos="469265" algn="l"/>
                <a:tab pos="469900" algn="l"/>
              </a:tabLst>
            </a:pPr>
            <a:r>
              <a:rPr lang="es-ES" sz="2000"/>
              <a:t>Al certificar, confirma que estuvo disponible y capacitado para trabajar durante toda la semana.</a:t>
            </a:r>
            <a:endParaRPr lang="es-ES" sz="2000" dirty="0"/>
          </a:p>
          <a:p>
            <a:pPr marL="12065" marR="5080">
              <a:lnSpc>
                <a:spcPct val="100000"/>
              </a:lnSpc>
              <a:spcBef>
                <a:spcPts val="100"/>
              </a:spcBef>
              <a:buClr>
                <a:srgbClr val="3D899F"/>
              </a:buClr>
              <a:tabLst>
                <a:tab pos="469265" algn="l"/>
                <a:tab pos="469900" algn="l"/>
              </a:tabLst>
            </a:pPr>
            <a:endParaRPr lang="es-ES" sz="2000" dirty="0"/>
          </a:p>
          <a:p>
            <a:pPr marL="469265" marR="5080" indent="-457200">
              <a:lnSpc>
                <a:spcPct val="100000"/>
              </a:lnSpc>
              <a:spcBef>
                <a:spcPts val="100"/>
              </a:spcBef>
              <a:buClr>
                <a:srgbClr val="3D899F"/>
              </a:buClr>
              <a:buFont typeface="Arial"/>
              <a:buChar char="•"/>
              <a:tabLst>
                <a:tab pos="469265" algn="l"/>
                <a:tab pos="469900" algn="l"/>
              </a:tabLst>
            </a:pPr>
            <a:r>
              <a:rPr lang="es-ES" sz="2000"/>
              <a:t>La </a:t>
            </a:r>
            <a:r>
              <a:rPr lang="es-ES" sz="2000" dirty="0"/>
              <a:t>certificación </a:t>
            </a:r>
            <a:r>
              <a:rPr lang="es-ES" sz="2000"/>
              <a:t>se realiza después de que la semana ha terminado. </a:t>
            </a:r>
            <a:r>
              <a:rPr lang="es-ES" sz="2000" dirty="0"/>
              <a:t>Puede</a:t>
            </a:r>
            <a:r>
              <a:rPr lang="es-ES" sz="2000"/>
              <a:t> certificar de domingo a viernes, de 8 a.m. a 7 p.m.</a:t>
            </a:r>
            <a:endParaRPr lang="es-ES" sz="2000" dirty="0"/>
          </a:p>
          <a:p>
            <a:pPr marL="12065" marR="5080">
              <a:lnSpc>
                <a:spcPct val="100000"/>
              </a:lnSpc>
              <a:spcBef>
                <a:spcPts val="100"/>
              </a:spcBef>
              <a:buClr>
                <a:srgbClr val="3D899F"/>
              </a:buClr>
              <a:tabLst>
                <a:tab pos="469265" algn="l"/>
                <a:tab pos="469900" algn="l"/>
              </a:tabLst>
            </a:pPr>
            <a:r>
              <a:rPr lang="es-ES" sz="2000"/>
              <a:t> </a:t>
            </a:r>
            <a:endParaRPr lang="es-ES" sz="2000" dirty="0"/>
          </a:p>
          <a:p>
            <a:pPr marL="469265" marR="5080" indent="-457200">
              <a:lnSpc>
                <a:spcPct val="100000"/>
              </a:lnSpc>
              <a:spcBef>
                <a:spcPts val="100"/>
              </a:spcBef>
              <a:buClr>
                <a:srgbClr val="3D899F"/>
              </a:buClr>
              <a:buFont typeface="Arial"/>
              <a:buChar char="•"/>
              <a:tabLst>
                <a:tab pos="469265" algn="l"/>
                <a:tab pos="469900" algn="l"/>
              </a:tabLst>
            </a:pPr>
            <a:r>
              <a:rPr lang="es-ES" sz="2000"/>
              <a:t>Si no certifica durante 28 días, su reclamación se cerrará y deberá reabrirla. No recibirá beneficios por las semanas en las que no certifique.</a:t>
            </a:r>
            <a:endParaRPr lang="es-VE" sz="3200" spc="-5">
              <a:solidFill>
                <a:srgbClr val="1C2346"/>
              </a:solidFill>
              <a:latin typeface="Calibri"/>
              <a:cs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21628" y="1121019"/>
            <a:ext cx="7169772" cy="566822"/>
          </a:xfrm>
          <a:prstGeom prst="rect">
            <a:avLst/>
          </a:prstGeom>
        </p:spPr>
        <p:txBody>
          <a:bodyPr vert="horz" wrap="square" lIns="0" tIns="12700" rIns="0" bIns="0" rtlCol="0">
            <a:spAutoFit/>
          </a:bodyPr>
          <a:lstStyle/>
          <a:p>
            <a:pPr marL="12700">
              <a:lnSpc>
                <a:spcPct val="100000"/>
              </a:lnSpc>
              <a:spcBef>
                <a:spcPts val="100"/>
              </a:spcBef>
            </a:pPr>
            <a:r>
              <a:rPr lang="es-VE" spc="-5"/>
              <a:t>¿PRIMERA VEZ QUE CERTIFICA?</a:t>
            </a:r>
            <a:endParaRPr spc="-5"/>
          </a:p>
        </p:txBody>
      </p:sp>
      <p:sp>
        <p:nvSpPr>
          <p:cNvPr id="3" name="object 3"/>
          <p:cNvSpPr txBox="1"/>
          <p:nvPr/>
        </p:nvSpPr>
        <p:spPr>
          <a:xfrm>
            <a:off x="544249" y="2059462"/>
            <a:ext cx="6567170" cy="4498026"/>
          </a:xfrm>
          <a:prstGeom prst="rect">
            <a:avLst/>
          </a:prstGeom>
        </p:spPr>
        <p:txBody>
          <a:bodyPr vert="horz" wrap="square" lIns="0" tIns="12065" rIns="0" bIns="0" rtlCol="0" anchor="t">
            <a:spAutoFit/>
          </a:bodyPr>
          <a:lstStyle/>
          <a:p>
            <a:pPr marL="469265" marR="5080" indent="-457200">
              <a:lnSpc>
                <a:spcPct val="100000"/>
              </a:lnSpc>
              <a:spcBef>
                <a:spcPts val="95"/>
              </a:spcBef>
              <a:buClr>
                <a:srgbClr val="3D899F"/>
              </a:buClr>
              <a:buFont typeface="Arial"/>
              <a:buChar char="•"/>
              <a:tabLst>
                <a:tab pos="469265" algn="l"/>
                <a:tab pos="469900" algn="l"/>
              </a:tabLst>
            </a:pPr>
            <a:r>
              <a:rPr lang="es-ES" sz="2000" spc="-5" dirty="0">
                <a:solidFill>
                  <a:srgbClr val="1C2346"/>
                </a:solidFill>
                <a:cs typeface="Calibri"/>
              </a:rPr>
              <a:t>Su </a:t>
            </a:r>
            <a:r>
              <a:rPr lang="es-ES" sz="2000" spc="-5">
                <a:solidFill>
                  <a:srgbClr val="1C2346"/>
                </a:solidFill>
                <a:cs typeface="Calibri"/>
              </a:rPr>
              <a:t>reclamo tiene como fecha el domingo de la semana en la que </a:t>
            </a:r>
            <a:r>
              <a:rPr lang="es-ES" sz="2000" spc="-5" dirty="0">
                <a:solidFill>
                  <a:srgbClr val="1C2346"/>
                </a:solidFill>
                <a:cs typeface="Calibri"/>
              </a:rPr>
              <a:t>presentó </a:t>
            </a:r>
            <a:r>
              <a:rPr lang="es-ES" sz="2000" spc="-5">
                <a:solidFill>
                  <a:srgbClr val="1C2346"/>
                </a:solidFill>
                <a:cs typeface="Calibri"/>
              </a:rPr>
              <a:t>su </a:t>
            </a:r>
            <a:r>
              <a:rPr lang="es-ES" sz="2000" spc="-5" dirty="0">
                <a:solidFill>
                  <a:srgbClr val="1C2346"/>
                </a:solidFill>
                <a:cs typeface="Calibri"/>
              </a:rPr>
              <a:t>reclamo </a:t>
            </a:r>
            <a:r>
              <a:rPr lang="es-ES" sz="2000" spc="-5">
                <a:solidFill>
                  <a:srgbClr val="1C2346"/>
                </a:solidFill>
                <a:cs typeface="Calibri"/>
              </a:rPr>
              <a:t>inicial. La primera vez que reclame beneficios será un miércoles, 17 días después de la fecha de su reclamo.</a:t>
            </a:r>
            <a:endParaRPr sz="2000">
              <a:latin typeface="Calibri"/>
              <a:cs typeface="Calibri"/>
            </a:endParaRPr>
          </a:p>
          <a:p>
            <a:pPr>
              <a:lnSpc>
                <a:spcPct val="100000"/>
              </a:lnSpc>
              <a:spcBef>
                <a:spcPts val="20"/>
              </a:spcBef>
              <a:buClr>
                <a:srgbClr val="3D899F"/>
              </a:buClr>
              <a:buFont typeface="Arial"/>
              <a:buChar char="•"/>
            </a:pPr>
            <a:endParaRPr sz="1100">
              <a:latin typeface="Calibri"/>
              <a:cs typeface="Calibri"/>
            </a:endParaRPr>
          </a:p>
          <a:p>
            <a:pPr marL="469900" marR="52705" indent="-457200">
              <a:lnSpc>
                <a:spcPct val="100000"/>
              </a:lnSpc>
              <a:buClr>
                <a:srgbClr val="3D899F"/>
              </a:buClr>
              <a:buFont typeface="Arial"/>
              <a:buChar char="•"/>
              <a:tabLst>
                <a:tab pos="469265" algn="l"/>
                <a:tab pos="469900" algn="l"/>
              </a:tabLst>
            </a:pPr>
            <a:r>
              <a:rPr lang="es-ES" sz="2000" spc="-10">
                <a:solidFill>
                  <a:srgbClr val="1C2346"/>
                </a:solidFill>
                <a:cs typeface="Calibri"/>
              </a:rPr>
              <a:t>La primera vez que </a:t>
            </a:r>
            <a:r>
              <a:rPr lang="es-ES" sz="2000" spc="-10" dirty="0">
                <a:solidFill>
                  <a:srgbClr val="1C2346"/>
                </a:solidFill>
                <a:cs typeface="Calibri"/>
              </a:rPr>
              <a:t>certifique</a:t>
            </a:r>
            <a:r>
              <a:rPr lang="es-ES" sz="2000" spc="-10">
                <a:solidFill>
                  <a:srgbClr val="1C2346"/>
                </a:solidFill>
                <a:cs typeface="Calibri"/>
              </a:rPr>
              <a:t>, </a:t>
            </a:r>
            <a:r>
              <a:rPr lang="es-ES" sz="2000" spc="-10" dirty="0">
                <a:solidFill>
                  <a:srgbClr val="1C2346"/>
                </a:solidFill>
                <a:cs typeface="Calibri"/>
              </a:rPr>
              <a:t>deberá </a:t>
            </a:r>
            <a:r>
              <a:rPr lang="es-ES" sz="2000" spc="-10">
                <a:solidFill>
                  <a:srgbClr val="1C2346"/>
                </a:solidFill>
                <a:cs typeface="Calibri"/>
              </a:rPr>
              <a:t>crear un PIN de 4 dígitos después de ingresar su número de Seguro Social.</a:t>
            </a:r>
            <a:endParaRPr sz="2000">
              <a:latin typeface="Calibri"/>
              <a:cs typeface="Calibri"/>
            </a:endParaRPr>
          </a:p>
          <a:p>
            <a:pPr>
              <a:lnSpc>
                <a:spcPct val="100000"/>
              </a:lnSpc>
              <a:spcBef>
                <a:spcPts val="20"/>
              </a:spcBef>
              <a:buClr>
                <a:srgbClr val="3D899F"/>
              </a:buClr>
              <a:buFont typeface="Arial"/>
              <a:buChar char="•"/>
            </a:pPr>
            <a:endParaRPr sz="1200">
              <a:latin typeface="Calibri"/>
              <a:cs typeface="Calibri"/>
            </a:endParaRPr>
          </a:p>
          <a:p>
            <a:pPr marL="469900" indent="-457200">
              <a:lnSpc>
                <a:spcPct val="100000"/>
              </a:lnSpc>
              <a:buClr>
                <a:srgbClr val="3D899F"/>
              </a:buClr>
              <a:buFont typeface="Arial"/>
              <a:buChar char="•"/>
              <a:tabLst>
                <a:tab pos="469265" algn="l"/>
                <a:tab pos="469900" algn="l"/>
              </a:tabLst>
            </a:pPr>
            <a:r>
              <a:rPr lang="es-ES" sz="2000" spc="-5">
                <a:solidFill>
                  <a:srgbClr val="1C2346"/>
                </a:solidFill>
                <a:cs typeface="Calibri"/>
              </a:rPr>
              <a:t>Recuerde </a:t>
            </a:r>
            <a:r>
              <a:rPr lang="es-ES" sz="2000" spc="-5" dirty="0">
                <a:solidFill>
                  <a:srgbClr val="1C2346"/>
                </a:solidFill>
                <a:cs typeface="Calibri"/>
              </a:rPr>
              <a:t>su </a:t>
            </a:r>
            <a:r>
              <a:rPr lang="es-ES" sz="2000" spc="-5">
                <a:solidFill>
                  <a:srgbClr val="1C2346"/>
                </a:solidFill>
                <a:cs typeface="Calibri"/>
              </a:rPr>
              <a:t>PIN: lo </a:t>
            </a:r>
            <a:r>
              <a:rPr lang="es-ES" sz="2000" spc="-5" dirty="0">
                <a:solidFill>
                  <a:srgbClr val="1C2346"/>
                </a:solidFill>
                <a:cs typeface="Calibri"/>
              </a:rPr>
              <a:t>necesitará</a:t>
            </a:r>
            <a:r>
              <a:rPr lang="es-ES" sz="2000" spc="-5">
                <a:solidFill>
                  <a:srgbClr val="1C2346"/>
                </a:solidFill>
                <a:cs typeface="Calibri"/>
              </a:rPr>
              <a:t> para certificar cada semana.</a:t>
            </a:r>
            <a:endParaRPr sz="2000">
              <a:latin typeface="Calibri"/>
              <a:cs typeface="Calibri"/>
            </a:endParaRPr>
          </a:p>
          <a:p>
            <a:pPr>
              <a:lnSpc>
                <a:spcPct val="100000"/>
              </a:lnSpc>
              <a:spcBef>
                <a:spcPts val="20"/>
              </a:spcBef>
              <a:buClr>
                <a:srgbClr val="3D899F"/>
              </a:buClr>
              <a:buFont typeface="Arial"/>
              <a:buChar char="•"/>
            </a:pPr>
            <a:endParaRPr sz="900">
              <a:latin typeface="Calibri"/>
              <a:cs typeface="Calibri"/>
            </a:endParaRPr>
          </a:p>
          <a:p>
            <a:pPr marL="469900" indent="-457200">
              <a:lnSpc>
                <a:spcPct val="100000"/>
              </a:lnSpc>
              <a:buClr>
                <a:srgbClr val="3D899F"/>
              </a:buClr>
              <a:buFont typeface="Arial"/>
              <a:buChar char="•"/>
              <a:tabLst>
                <a:tab pos="469265" algn="l"/>
                <a:tab pos="469900" algn="l"/>
              </a:tabLst>
            </a:pPr>
            <a:r>
              <a:rPr sz="2000" spc="-5">
                <a:solidFill>
                  <a:srgbClr val="1C2346"/>
                </a:solidFill>
                <a:latin typeface="Calibri"/>
                <a:cs typeface="Calibri"/>
              </a:rPr>
              <a:t>Visit</a:t>
            </a:r>
            <a:r>
              <a:rPr lang="es-VE" sz="2000" spc="-5">
                <a:solidFill>
                  <a:srgbClr val="1C2346"/>
                </a:solidFill>
                <a:latin typeface="Calibri"/>
                <a:cs typeface="Calibri"/>
              </a:rPr>
              <a:t>e</a:t>
            </a:r>
            <a:r>
              <a:rPr sz="2000" spc="-5">
                <a:solidFill>
                  <a:srgbClr val="1C2346"/>
                </a:solidFill>
                <a:latin typeface="Calibri"/>
                <a:cs typeface="Calibri"/>
              </a:rPr>
              <a:t> </a:t>
            </a:r>
            <a:r>
              <a:rPr sz="2000" b="1" spc="-5">
                <a:solidFill>
                  <a:srgbClr val="3D899F"/>
                </a:solidFill>
                <a:latin typeface="Calibri"/>
                <a:cs typeface="Calibri"/>
              </a:rPr>
              <a:t>myunemployment.nj.gov/certify </a:t>
            </a:r>
            <a:r>
              <a:rPr lang="es-VE" sz="2000" spc="-5">
                <a:solidFill>
                  <a:srgbClr val="1C2346"/>
                </a:solidFill>
                <a:cs typeface="Calibri"/>
              </a:rPr>
              <a:t>para certificar en línea.</a:t>
            </a:r>
            <a:endParaRPr sz="2000">
              <a:latin typeface="Calibri"/>
              <a:cs typeface="Calibri"/>
            </a:endParaRPr>
          </a:p>
          <a:p>
            <a:pPr>
              <a:lnSpc>
                <a:spcPct val="100000"/>
              </a:lnSpc>
              <a:spcBef>
                <a:spcPts val="20"/>
              </a:spcBef>
              <a:buClr>
                <a:srgbClr val="3D899F"/>
              </a:buClr>
              <a:buFont typeface="Arial"/>
              <a:buChar char="•"/>
            </a:pPr>
            <a:endParaRPr sz="1050">
              <a:latin typeface="Calibri"/>
              <a:cs typeface="Calibri"/>
            </a:endParaRPr>
          </a:p>
          <a:p>
            <a:pPr marL="469265" marR="128270" indent="-457200">
              <a:lnSpc>
                <a:spcPct val="100000"/>
              </a:lnSpc>
              <a:buClr>
                <a:srgbClr val="3D899F"/>
              </a:buClr>
              <a:buFont typeface="Arial"/>
              <a:buChar char="•"/>
              <a:tabLst>
                <a:tab pos="469265" algn="l"/>
                <a:tab pos="469900" algn="l"/>
              </a:tabLst>
            </a:pPr>
            <a:r>
              <a:rPr lang="es-ES" sz="2000" spc="-5">
                <a:solidFill>
                  <a:srgbClr val="1C2346"/>
                </a:solidFill>
                <a:cs typeface="Calibri"/>
              </a:rPr>
              <a:t>Si no puede realizar la certificación en línea, visite </a:t>
            </a:r>
            <a:r>
              <a:rPr sz="2000" b="1" spc="-5">
                <a:solidFill>
                  <a:srgbClr val="3D899F"/>
                </a:solidFill>
                <a:latin typeface="Calibri"/>
                <a:cs typeface="Calibri"/>
              </a:rPr>
              <a:t>myunemployment.nj.gov/contact </a:t>
            </a:r>
            <a:r>
              <a:rPr lang="es-ES" sz="2000" spc="-5">
                <a:solidFill>
                  <a:srgbClr val="1C2346"/>
                </a:solidFill>
                <a:cs typeface="Calibri"/>
              </a:rPr>
              <a:t>para encontrar el número de teléfono correcto.</a:t>
            </a:r>
            <a:endParaRPr sz="2000">
              <a:latin typeface="Calibri"/>
              <a:cs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4721" y="888029"/>
            <a:ext cx="8834556" cy="1120820"/>
          </a:xfrm>
          <a:prstGeom prst="rect">
            <a:avLst/>
          </a:prstGeom>
        </p:spPr>
        <p:txBody>
          <a:bodyPr vert="horz" wrap="square" lIns="0" tIns="12700" rIns="0" bIns="0" rtlCol="0">
            <a:spAutoFit/>
          </a:bodyPr>
          <a:lstStyle/>
          <a:p>
            <a:pPr marL="12700" marR="5080">
              <a:lnSpc>
                <a:spcPct val="100000"/>
              </a:lnSpc>
              <a:spcBef>
                <a:spcPts val="100"/>
              </a:spcBef>
            </a:pPr>
            <a:r>
              <a:rPr lang="es-ES"/>
              <a:t>PREGUNTA DE CERTIFICACIÓN: ¿PODÍA Y ESTABA DISPONIBLE PARA TRABAJAR?</a:t>
            </a:r>
            <a:endParaRPr/>
          </a:p>
        </p:txBody>
      </p:sp>
      <p:sp>
        <p:nvSpPr>
          <p:cNvPr id="3" name="object 3"/>
          <p:cNvSpPr txBox="1"/>
          <p:nvPr/>
        </p:nvSpPr>
        <p:spPr>
          <a:xfrm>
            <a:off x="544249" y="2060985"/>
            <a:ext cx="6746875" cy="3890809"/>
          </a:xfrm>
          <a:prstGeom prst="rect">
            <a:avLst/>
          </a:prstGeom>
        </p:spPr>
        <p:txBody>
          <a:bodyPr vert="horz" wrap="square" lIns="0" tIns="12700" rIns="0" bIns="0" rtlCol="0">
            <a:spAutoFit/>
          </a:bodyPr>
          <a:lstStyle/>
          <a:p>
            <a:pPr marL="469265" marR="5080" indent="-457200">
              <a:lnSpc>
                <a:spcPct val="100000"/>
              </a:lnSpc>
              <a:spcBef>
                <a:spcPts val="100"/>
              </a:spcBef>
              <a:buClr>
                <a:srgbClr val="3D899F"/>
              </a:buClr>
              <a:buFont typeface="Arial"/>
              <a:buChar char="•"/>
              <a:tabLst>
                <a:tab pos="469265" algn="l"/>
                <a:tab pos="469900" algn="l"/>
              </a:tabLst>
            </a:pPr>
            <a:r>
              <a:rPr lang="es-ES" spc="-5">
                <a:solidFill>
                  <a:srgbClr val="1C2346"/>
                </a:solidFill>
                <a:cs typeface="Calibri"/>
              </a:rPr>
              <a:t>La respuesta a esta pregunta debe ser </a:t>
            </a:r>
            <a:r>
              <a:rPr lang="es-VE" spc="-5">
                <a:solidFill>
                  <a:srgbClr val="1C2346"/>
                </a:solidFill>
                <a:cs typeface="Calibri"/>
              </a:rPr>
              <a:t>SÍ</a:t>
            </a:r>
            <a:r>
              <a:rPr lang="es-ES" spc="-5">
                <a:solidFill>
                  <a:srgbClr val="1C2346"/>
                </a:solidFill>
                <a:cs typeface="Calibri"/>
              </a:rPr>
              <a:t> si está físicamente y mentalmente capacitado para trabajar y está disponible para presentarse a trabajar.</a:t>
            </a:r>
            <a:endParaRPr spc="-5">
              <a:solidFill>
                <a:srgbClr val="1C2346"/>
              </a:solidFill>
              <a:cs typeface="Calibri"/>
            </a:endParaRPr>
          </a:p>
          <a:p>
            <a:pPr>
              <a:lnSpc>
                <a:spcPct val="100000"/>
              </a:lnSpc>
              <a:spcBef>
                <a:spcPts val="20"/>
              </a:spcBef>
              <a:buClr>
                <a:srgbClr val="3D899F"/>
              </a:buClr>
              <a:buFont typeface="Arial"/>
              <a:buChar char="•"/>
            </a:pPr>
            <a:endParaRPr spc="-5">
              <a:solidFill>
                <a:srgbClr val="1C2346"/>
              </a:solidFill>
              <a:cs typeface="Calibri"/>
            </a:endParaRPr>
          </a:p>
          <a:p>
            <a:pPr marL="469265" marR="167640" indent="-457200">
              <a:lnSpc>
                <a:spcPct val="100000"/>
              </a:lnSpc>
              <a:buClr>
                <a:srgbClr val="3D899F"/>
              </a:buClr>
              <a:buFont typeface="Arial"/>
              <a:buChar char="•"/>
              <a:tabLst>
                <a:tab pos="469265" algn="l"/>
                <a:tab pos="469900" algn="l"/>
              </a:tabLst>
            </a:pPr>
            <a:r>
              <a:rPr lang="es-ES" spc="-5">
                <a:solidFill>
                  <a:srgbClr val="1C2346"/>
                </a:solidFill>
                <a:cs typeface="Calibri"/>
              </a:rPr>
              <a:t>Estar disponible para trabajar significa que debe estar listo para comenzar a trabajar de inmediato. Esto incluye tener acceso al transporte y no tener motivos personales que le impidan trabajar.</a:t>
            </a:r>
            <a:endParaRPr spc="-5">
              <a:solidFill>
                <a:srgbClr val="1C2346"/>
              </a:solidFill>
              <a:cs typeface="Calibri"/>
            </a:endParaRPr>
          </a:p>
          <a:p>
            <a:pPr>
              <a:lnSpc>
                <a:spcPct val="100000"/>
              </a:lnSpc>
              <a:spcBef>
                <a:spcPts val="25"/>
              </a:spcBef>
              <a:buClr>
                <a:srgbClr val="3D899F"/>
              </a:buClr>
              <a:buFont typeface="Arial"/>
              <a:buChar char="•"/>
            </a:pPr>
            <a:endParaRPr spc="-5">
              <a:solidFill>
                <a:srgbClr val="1C2346"/>
              </a:solidFill>
              <a:cs typeface="Calibri"/>
            </a:endParaRPr>
          </a:p>
          <a:p>
            <a:pPr marL="469265" marR="412115" indent="-457200">
              <a:lnSpc>
                <a:spcPct val="100000"/>
              </a:lnSpc>
              <a:buClr>
                <a:srgbClr val="3D899F"/>
              </a:buClr>
              <a:buFont typeface="Arial"/>
              <a:buChar char="•"/>
              <a:tabLst>
                <a:tab pos="521970" algn="l"/>
                <a:tab pos="522605" algn="l"/>
              </a:tabLst>
            </a:pPr>
            <a:r>
              <a:rPr lang="es-ES" spc="-5">
                <a:solidFill>
                  <a:srgbClr val="1C2346"/>
                </a:solidFill>
                <a:cs typeface="Calibri"/>
              </a:rPr>
              <a:t>No recibirá beneficios durante ninguna semana en la que no esté disponible para trabajar. Por ejemplo, si está de vacaciones o viaja durante una semana o más, no podrá recibir los beneficios del seguro de desempleo durante ese tiempo.</a:t>
            </a:r>
            <a:endParaRPr spc="-5">
              <a:solidFill>
                <a:srgbClr val="1C2346"/>
              </a:solidFill>
              <a:cs typeface="Calibri"/>
            </a:endParaRPr>
          </a:p>
          <a:p>
            <a:pPr>
              <a:lnSpc>
                <a:spcPct val="100000"/>
              </a:lnSpc>
              <a:spcBef>
                <a:spcPts val="25"/>
              </a:spcBef>
              <a:buClr>
                <a:srgbClr val="3D899F"/>
              </a:buClr>
              <a:buFont typeface="Arial"/>
              <a:buChar char="•"/>
            </a:pPr>
            <a:endParaRPr spc="-5">
              <a:solidFill>
                <a:srgbClr val="1C2346"/>
              </a:solidFill>
              <a:cs typeface="Calibri"/>
            </a:endParaRPr>
          </a:p>
          <a:p>
            <a:pPr marL="469900" indent="-457200">
              <a:lnSpc>
                <a:spcPct val="100000"/>
              </a:lnSpc>
              <a:buClr>
                <a:srgbClr val="3D899F"/>
              </a:buClr>
              <a:buFont typeface="Arial"/>
              <a:buChar char="•"/>
              <a:tabLst>
                <a:tab pos="469265" algn="l"/>
                <a:tab pos="469900" algn="l"/>
              </a:tabLst>
            </a:pPr>
            <a:r>
              <a:rPr lang="es-ES" spc="-5">
                <a:solidFill>
                  <a:srgbClr val="1C2346"/>
                </a:solidFill>
                <a:cs typeface="Calibri"/>
              </a:rPr>
              <a:t>Si no puede trabajar de manera física, su respuesta debe ser </a:t>
            </a:r>
            <a:r>
              <a:rPr spc="-5">
                <a:solidFill>
                  <a:srgbClr val="1C2346"/>
                </a:solidFill>
                <a:cs typeface="Calibri"/>
              </a:rPr>
              <a:t>NO</a:t>
            </a:r>
            <a:r>
              <a:rPr sz="1600">
                <a:solidFill>
                  <a:schemeClr val="bg1"/>
                </a:solidFill>
                <a:latin typeface="Calibri"/>
                <a:cs typeface="Calibri"/>
              </a:rPr>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4721" y="888029"/>
            <a:ext cx="8834556" cy="1120820"/>
          </a:xfrm>
          <a:prstGeom prst="rect">
            <a:avLst/>
          </a:prstGeom>
        </p:spPr>
        <p:txBody>
          <a:bodyPr vert="horz" wrap="square" lIns="0" tIns="12700" rIns="0" bIns="0" rtlCol="0">
            <a:spAutoFit/>
          </a:bodyPr>
          <a:lstStyle/>
          <a:p>
            <a:pPr marL="12700" marR="5080">
              <a:lnSpc>
                <a:spcPct val="100000"/>
              </a:lnSpc>
              <a:spcBef>
                <a:spcPts val="100"/>
              </a:spcBef>
            </a:pPr>
            <a:r>
              <a:rPr lang="es-ES" spc="-5"/>
              <a:t>PREGUNTA DE CERTIFICACIÓN: ¿ESTABA BUSCANDO ACTIVAMENTE TRABAJO?</a:t>
            </a:r>
            <a:endParaRPr/>
          </a:p>
        </p:txBody>
      </p:sp>
      <p:sp>
        <p:nvSpPr>
          <p:cNvPr id="3" name="object 3"/>
          <p:cNvSpPr txBox="1"/>
          <p:nvPr/>
        </p:nvSpPr>
        <p:spPr>
          <a:xfrm>
            <a:off x="544249" y="2055652"/>
            <a:ext cx="6299200" cy="4321696"/>
          </a:xfrm>
          <a:prstGeom prst="rect">
            <a:avLst/>
          </a:prstGeom>
        </p:spPr>
        <p:txBody>
          <a:bodyPr vert="horz" wrap="square" lIns="0" tIns="12700" rIns="0" bIns="0" rtlCol="0">
            <a:spAutoFit/>
          </a:bodyPr>
          <a:lstStyle/>
          <a:p>
            <a:pPr marL="469265" marR="5080" indent="-457200">
              <a:lnSpc>
                <a:spcPct val="100000"/>
              </a:lnSpc>
              <a:spcBef>
                <a:spcPts val="100"/>
              </a:spcBef>
              <a:buClr>
                <a:srgbClr val="3D899F"/>
              </a:buClr>
              <a:buFont typeface="Arial"/>
              <a:buChar char="•"/>
              <a:tabLst>
                <a:tab pos="469265" algn="l"/>
                <a:tab pos="469900" algn="l"/>
              </a:tabLst>
            </a:pPr>
            <a:r>
              <a:rPr lang="es-ES" sz="2000" spc="-5">
                <a:solidFill>
                  <a:srgbClr val="1C2346"/>
                </a:solidFill>
                <a:cs typeface="Calibri"/>
              </a:rPr>
              <a:t>Si buscó activamente trabajo, debe responder </a:t>
            </a:r>
            <a:r>
              <a:rPr lang="es-VE" sz="2000" b="1" spc="-5">
                <a:solidFill>
                  <a:srgbClr val="3D899F"/>
                </a:solidFill>
                <a:cs typeface="Calibri"/>
              </a:rPr>
              <a:t>SÍ</a:t>
            </a:r>
            <a:r>
              <a:rPr lang="es-ES" sz="2000" spc="-5">
                <a:solidFill>
                  <a:srgbClr val="1C2346"/>
                </a:solidFill>
                <a:cs typeface="Calibri"/>
              </a:rPr>
              <a:t>. Los contactos por teléfono, Internet y en persona, así como enviar currículos, son actividades de búsqueda de trabajo aceptables.</a:t>
            </a:r>
            <a:endParaRPr sz="2000">
              <a:latin typeface="Calibri"/>
              <a:cs typeface="Calibri"/>
            </a:endParaRPr>
          </a:p>
          <a:p>
            <a:pPr>
              <a:lnSpc>
                <a:spcPct val="100000"/>
              </a:lnSpc>
              <a:spcBef>
                <a:spcPts val="10"/>
              </a:spcBef>
              <a:buClr>
                <a:srgbClr val="3D899F"/>
              </a:buClr>
              <a:buFont typeface="Arial"/>
              <a:buChar char="•"/>
            </a:pPr>
            <a:endParaRPr sz="2000">
              <a:latin typeface="Calibri"/>
              <a:cs typeface="Calibri"/>
            </a:endParaRPr>
          </a:p>
          <a:p>
            <a:pPr marL="469900" indent="-457200">
              <a:lnSpc>
                <a:spcPct val="100000"/>
              </a:lnSpc>
              <a:buClr>
                <a:srgbClr val="3D899F"/>
              </a:buClr>
              <a:buFont typeface="Arial"/>
              <a:buChar char="•"/>
              <a:tabLst>
                <a:tab pos="469265" algn="l"/>
                <a:tab pos="469900" algn="l"/>
              </a:tabLst>
            </a:pPr>
            <a:r>
              <a:rPr lang="es-ES" sz="2000" spc="-5">
                <a:solidFill>
                  <a:srgbClr val="1C2346"/>
                </a:solidFill>
                <a:cs typeface="Calibri"/>
              </a:rPr>
              <a:t>De lo contrario, su respuesta debe ser </a:t>
            </a:r>
            <a:r>
              <a:rPr sz="2000" b="1" spc="-5">
                <a:solidFill>
                  <a:srgbClr val="3D899F"/>
                </a:solidFill>
                <a:latin typeface="Calibri"/>
                <a:cs typeface="Calibri"/>
              </a:rPr>
              <a:t>NO</a:t>
            </a:r>
            <a:r>
              <a:rPr sz="2000" spc="-5">
                <a:solidFill>
                  <a:srgbClr val="1C2346"/>
                </a:solidFill>
                <a:latin typeface="Calibri"/>
                <a:cs typeface="Calibri"/>
              </a:rPr>
              <a:t>.</a:t>
            </a:r>
            <a:endParaRPr sz="2000">
              <a:latin typeface="Calibri"/>
              <a:cs typeface="Calibri"/>
            </a:endParaRPr>
          </a:p>
          <a:p>
            <a:pPr>
              <a:lnSpc>
                <a:spcPct val="100000"/>
              </a:lnSpc>
              <a:spcBef>
                <a:spcPts val="10"/>
              </a:spcBef>
              <a:buClr>
                <a:srgbClr val="3D899F"/>
              </a:buClr>
              <a:buFont typeface="Arial"/>
              <a:buChar char="•"/>
            </a:pPr>
            <a:endParaRPr sz="2000">
              <a:latin typeface="Calibri"/>
              <a:cs typeface="Calibri"/>
            </a:endParaRPr>
          </a:p>
          <a:p>
            <a:pPr marL="469900" indent="-457200">
              <a:lnSpc>
                <a:spcPct val="100000"/>
              </a:lnSpc>
              <a:buClr>
                <a:srgbClr val="3D899F"/>
              </a:buClr>
              <a:buFont typeface="Arial"/>
              <a:buChar char="•"/>
              <a:tabLst>
                <a:tab pos="469265" algn="l"/>
                <a:tab pos="469900" algn="l"/>
              </a:tabLst>
            </a:pPr>
            <a:r>
              <a:rPr lang="es-VE" sz="2000">
                <a:solidFill>
                  <a:srgbClr val="1C2346"/>
                </a:solidFill>
                <a:cs typeface="Calibri"/>
              </a:rPr>
              <a:t>Obtenga más información en</a:t>
            </a:r>
            <a:endParaRPr sz="2000">
              <a:latin typeface="Calibri"/>
              <a:cs typeface="Calibri"/>
            </a:endParaRPr>
          </a:p>
          <a:p>
            <a:pPr marL="469265">
              <a:lnSpc>
                <a:spcPct val="100000"/>
              </a:lnSpc>
            </a:pPr>
            <a:r>
              <a:rPr sz="2000" b="1" spc="-5">
                <a:solidFill>
                  <a:srgbClr val="3D899F"/>
                </a:solidFill>
                <a:latin typeface="Calibri"/>
                <a:cs typeface="Calibri"/>
              </a:rPr>
              <a:t>myunemployment.nj.gov/</a:t>
            </a:r>
            <a:r>
              <a:rPr sz="2000" b="1" spc="-5" err="1">
                <a:solidFill>
                  <a:srgbClr val="3D899F"/>
                </a:solidFill>
                <a:latin typeface="Calibri"/>
                <a:cs typeface="Calibri"/>
              </a:rPr>
              <a:t>worksearch</a:t>
            </a:r>
            <a:endParaRPr lang="en-US" sz="2000" b="1" spc="-5">
              <a:solidFill>
                <a:srgbClr val="3D899F"/>
              </a:solidFill>
              <a:latin typeface="Calibri"/>
              <a:cs typeface="Calibri"/>
            </a:endParaRPr>
          </a:p>
          <a:p>
            <a:pPr marL="469265">
              <a:lnSpc>
                <a:spcPct val="100000"/>
              </a:lnSpc>
            </a:pPr>
            <a:endParaRPr lang="en-US" sz="2000" b="1" spc="-5">
              <a:solidFill>
                <a:srgbClr val="3D899F"/>
              </a:solidFill>
              <a:latin typeface="Calibri"/>
              <a:cs typeface="Calibri"/>
            </a:endParaRPr>
          </a:p>
          <a:p>
            <a:pPr marL="461963" indent="-461963">
              <a:lnSpc>
                <a:spcPct val="100000"/>
              </a:lnSpc>
              <a:buClr>
                <a:srgbClr val="276484"/>
              </a:buClr>
              <a:buFont typeface="Arial" panose="020B0604020202020204" pitchFamily="34" charset="0"/>
              <a:buChar char="•"/>
            </a:pPr>
            <a:r>
              <a:rPr lang="es-ES" sz="2000" dirty="0">
                <a:solidFill>
                  <a:srgbClr val="1C2346"/>
                </a:solidFill>
                <a:cs typeface="Calibri"/>
              </a:rPr>
              <a:t>Mantenga un registro escrito de todas sus actividades de búsqueda de trabajo. </a:t>
            </a:r>
          </a:p>
          <a:p>
            <a:pPr>
              <a:lnSpc>
                <a:spcPct val="100000"/>
              </a:lnSpc>
              <a:buClr>
                <a:srgbClr val="276484"/>
              </a:buClr>
            </a:pPr>
            <a:endParaRPr lang="es-ES" sz="2000">
              <a:solidFill>
                <a:srgbClr val="1C2346"/>
              </a:solidFill>
              <a:cs typeface="Calibri"/>
            </a:endParaRPr>
          </a:p>
          <a:p>
            <a:pPr marL="461963" indent="-461963">
              <a:lnSpc>
                <a:spcPct val="100000"/>
              </a:lnSpc>
              <a:buClr>
                <a:srgbClr val="276484"/>
              </a:buClr>
              <a:buFont typeface="Arial" panose="020B0604020202020204" pitchFamily="34" charset="0"/>
              <a:buChar char="•"/>
            </a:pPr>
            <a:r>
              <a:rPr lang="es-ES" sz="2000">
                <a:solidFill>
                  <a:srgbClr val="1C2346"/>
                </a:solidFill>
                <a:cs typeface="Calibri"/>
              </a:rPr>
              <a:t>Debe poder mostrar esto al NJDOL si se lo </a:t>
            </a:r>
            <a:r>
              <a:rPr lang="es-ES" sz="2000" spc="-5">
                <a:solidFill>
                  <a:srgbClr val="1C2346"/>
                </a:solidFill>
                <a:cs typeface="Calibri"/>
              </a:rPr>
              <a:t>solicita.</a:t>
            </a:r>
            <a:endParaRPr sz="2000" spc="-5">
              <a:solidFill>
                <a:srgbClr val="1C2346"/>
              </a:solidFill>
              <a:cs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2071" y="938261"/>
            <a:ext cx="8447681" cy="1120820"/>
          </a:xfrm>
          <a:prstGeom prst="rect">
            <a:avLst/>
          </a:prstGeom>
        </p:spPr>
        <p:txBody>
          <a:bodyPr vert="horz" wrap="square" lIns="0" tIns="12700" rIns="0" bIns="0" rtlCol="0">
            <a:spAutoFit/>
          </a:bodyPr>
          <a:lstStyle/>
          <a:p>
            <a:pPr marL="12700">
              <a:lnSpc>
                <a:spcPct val="100000"/>
              </a:lnSpc>
              <a:spcBef>
                <a:spcPts val="100"/>
              </a:spcBef>
            </a:pPr>
            <a:r>
              <a:rPr lang="es-ES"/>
              <a:t>BÚSQUEDA DE TRABAJO Y OPORTUNIDADES DE CAPACITACIÓN</a:t>
            </a:r>
            <a:endParaRPr spc="-5"/>
          </a:p>
        </p:txBody>
      </p:sp>
      <p:sp>
        <p:nvSpPr>
          <p:cNvPr id="3" name="object 3"/>
          <p:cNvSpPr txBox="1"/>
          <p:nvPr/>
        </p:nvSpPr>
        <p:spPr>
          <a:xfrm>
            <a:off x="544248" y="2049556"/>
            <a:ext cx="7183755" cy="1489510"/>
          </a:xfrm>
          <a:prstGeom prst="rect">
            <a:avLst/>
          </a:prstGeom>
        </p:spPr>
        <p:txBody>
          <a:bodyPr vert="horz" wrap="square" lIns="0" tIns="12065" rIns="0" bIns="0" rtlCol="0">
            <a:spAutoFit/>
          </a:bodyPr>
          <a:lstStyle/>
          <a:p>
            <a:pPr marL="12700">
              <a:lnSpc>
                <a:spcPct val="100000"/>
              </a:lnSpc>
              <a:spcBef>
                <a:spcPts val="95"/>
              </a:spcBef>
            </a:pPr>
            <a:r>
              <a:rPr lang="es-ES" sz="3200" spc="-5">
                <a:solidFill>
                  <a:srgbClr val="1C2346"/>
                </a:solidFill>
                <a:cs typeface="Calibri"/>
              </a:rPr>
              <a:t>Conozca los servicios profesionales gratuitos de NJDOL en </a:t>
            </a:r>
            <a:r>
              <a:rPr sz="3200" b="1" spc="-5">
                <a:solidFill>
                  <a:srgbClr val="3D899F"/>
                </a:solidFill>
                <a:latin typeface="Calibri"/>
                <a:cs typeface="Calibri"/>
              </a:rPr>
              <a:t>nj.gov/labor/career</a:t>
            </a:r>
            <a:r>
              <a:rPr lang="en-US" sz="3200" b="1" spc="-5">
                <a:solidFill>
                  <a:srgbClr val="3D899F"/>
                </a:solidFill>
                <a:latin typeface="Calibri"/>
                <a:cs typeface="Calibri"/>
              </a:rPr>
              <a:t>-</a:t>
            </a:r>
            <a:r>
              <a:rPr sz="3200" b="1" spc="-5">
                <a:solidFill>
                  <a:srgbClr val="3D899F"/>
                </a:solidFill>
                <a:latin typeface="Calibri"/>
                <a:cs typeface="Calibri"/>
              </a:rPr>
              <a:t>services</a:t>
            </a:r>
            <a:endParaRPr sz="3200">
              <a:latin typeface="Calibri"/>
              <a:cs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4721" y="888029"/>
            <a:ext cx="8834556" cy="1120820"/>
          </a:xfrm>
          <a:prstGeom prst="rect">
            <a:avLst/>
          </a:prstGeom>
        </p:spPr>
        <p:txBody>
          <a:bodyPr vert="horz" wrap="square" lIns="0" tIns="12700" rIns="0" bIns="0" rtlCol="0">
            <a:spAutoFit/>
          </a:bodyPr>
          <a:lstStyle/>
          <a:p>
            <a:pPr marL="12700" marR="5080">
              <a:lnSpc>
                <a:spcPct val="100000"/>
              </a:lnSpc>
              <a:spcBef>
                <a:spcPts val="100"/>
              </a:spcBef>
            </a:pPr>
            <a:r>
              <a:rPr lang="es-ES" spc="-5"/>
              <a:t>PREGUNTA DE CERTIFICACIÓN: ¿RECHAZÓ ALGÚN TRABAJO?</a:t>
            </a:r>
            <a:endParaRPr/>
          </a:p>
        </p:txBody>
      </p:sp>
      <p:sp>
        <p:nvSpPr>
          <p:cNvPr id="3" name="object 3"/>
          <p:cNvSpPr txBox="1"/>
          <p:nvPr/>
        </p:nvSpPr>
        <p:spPr>
          <a:xfrm>
            <a:off x="544249" y="2059462"/>
            <a:ext cx="6737984" cy="1863972"/>
          </a:xfrm>
          <a:prstGeom prst="rect">
            <a:avLst/>
          </a:prstGeom>
        </p:spPr>
        <p:txBody>
          <a:bodyPr vert="horz" wrap="square" lIns="0" tIns="12065" rIns="0" bIns="0" rtlCol="0" anchor="t">
            <a:spAutoFit/>
          </a:bodyPr>
          <a:lstStyle/>
          <a:p>
            <a:pPr marL="469265" marR="292100" indent="-457200" algn="just">
              <a:lnSpc>
                <a:spcPct val="100000"/>
              </a:lnSpc>
              <a:spcBef>
                <a:spcPts val="95"/>
              </a:spcBef>
              <a:buClr>
                <a:srgbClr val="3D899F"/>
              </a:buClr>
              <a:buFont typeface="Arial"/>
              <a:buChar char="•"/>
              <a:tabLst>
                <a:tab pos="469900" algn="l"/>
              </a:tabLst>
            </a:pPr>
            <a:r>
              <a:rPr lang="es-ES" sz="2000" spc="-5" dirty="0">
                <a:solidFill>
                  <a:srgbClr val="1C2346"/>
                </a:solidFill>
                <a:cs typeface="Calibri"/>
              </a:rPr>
              <a:t>Si rechazó una oferta de trabajo, debe responder </a:t>
            </a:r>
            <a:r>
              <a:rPr lang="es-ES" sz="2000" b="1" spc="-5" dirty="0">
                <a:solidFill>
                  <a:srgbClr val="276484"/>
                </a:solidFill>
                <a:cs typeface="Calibri"/>
              </a:rPr>
              <a:t>SÍ</a:t>
            </a:r>
            <a:r>
              <a:rPr lang="es-ES" sz="2000" spc="-5" dirty="0">
                <a:solidFill>
                  <a:srgbClr val="1C2346"/>
                </a:solidFill>
                <a:cs typeface="Calibri"/>
              </a:rPr>
              <a:t>, A </a:t>
            </a:r>
            <a:r>
              <a:rPr lang="es-ES" sz="2000" b="1" spc="-5" dirty="0">
                <a:solidFill>
                  <a:srgbClr val="276484"/>
                </a:solidFill>
                <a:cs typeface="Calibri"/>
              </a:rPr>
              <a:t>MENOS QUE </a:t>
            </a:r>
            <a:r>
              <a:rPr lang="es-ES" sz="2000" spc="-5" dirty="0">
                <a:solidFill>
                  <a:srgbClr val="1C2346"/>
                </a:solidFill>
                <a:cs typeface="Calibri"/>
              </a:rPr>
              <a:t>el trabajo que rechazó no fuera adecuado.</a:t>
            </a:r>
          </a:p>
          <a:p>
            <a:pPr marL="469265" marR="292100" indent="-457200" algn="just">
              <a:lnSpc>
                <a:spcPct val="100000"/>
              </a:lnSpc>
              <a:spcBef>
                <a:spcPts val="95"/>
              </a:spcBef>
              <a:buClr>
                <a:srgbClr val="3D899F"/>
              </a:buClr>
              <a:buFont typeface="Arial"/>
              <a:buChar char="•"/>
              <a:tabLst>
                <a:tab pos="469900" algn="l"/>
              </a:tabLst>
            </a:pPr>
            <a:endParaRPr lang="es-ES" sz="1950" dirty="0">
              <a:latin typeface="Calibri"/>
              <a:cs typeface="Calibri"/>
            </a:endParaRPr>
          </a:p>
          <a:p>
            <a:pPr marL="469265" marR="5080" indent="-457200">
              <a:lnSpc>
                <a:spcPct val="100000"/>
              </a:lnSpc>
              <a:buClr>
                <a:srgbClr val="3D899F"/>
              </a:buClr>
              <a:buFont typeface="Arial"/>
              <a:buChar char="•"/>
              <a:tabLst>
                <a:tab pos="469265" algn="l"/>
                <a:tab pos="469900" algn="l"/>
              </a:tabLst>
            </a:pPr>
            <a:r>
              <a:rPr lang="es-ES" sz="2000" spc="-5">
                <a:solidFill>
                  <a:srgbClr val="1C2346"/>
                </a:solidFill>
                <a:cs typeface="Calibri"/>
              </a:rPr>
              <a:t>La definición de "Trabajo Adecuado" se ajusta a cada persona, dependiendo de dónde vive, sus habilidades, experiencia y salario anterior. </a:t>
            </a:r>
            <a:endParaRPr lang="es-ES" sz="2000" spc="-5">
              <a:solidFill>
                <a:srgbClr val="1C2346"/>
              </a:solidFill>
              <a:latin typeface="Calibri"/>
              <a:cs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8529" y="1049602"/>
            <a:ext cx="4851400" cy="756920"/>
          </a:xfrm>
          <a:prstGeom prst="rect">
            <a:avLst/>
          </a:prstGeom>
        </p:spPr>
        <p:txBody>
          <a:bodyPr vert="horz" wrap="square" lIns="0" tIns="12700" rIns="0" bIns="0" rtlCol="0">
            <a:spAutoFit/>
          </a:bodyPr>
          <a:lstStyle/>
          <a:p>
            <a:pPr marL="12700">
              <a:lnSpc>
                <a:spcPct val="100000"/>
              </a:lnSpc>
              <a:spcBef>
                <a:spcPts val="100"/>
              </a:spcBef>
            </a:pPr>
            <a:r>
              <a:rPr lang="es-VE" sz="4800" spc="-5"/>
              <a:t>AVISO LEGAL</a:t>
            </a:r>
            <a:endParaRPr sz="4800"/>
          </a:p>
        </p:txBody>
      </p:sp>
      <p:sp>
        <p:nvSpPr>
          <p:cNvPr id="3" name="object 3"/>
          <p:cNvSpPr txBox="1"/>
          <p:nvPr/>
        </p:nvSpPr>
        <p:spPr>
          <a:xfrm>
            <a:off x="498529" y="1981200"/>
            <a:ext cx="6515100" cy="4506362"/>
          </a:xfrm>
          <a:prstGeom prst="rect">
            <a:avLst/>
          </a:prstGeom>
        </p:spPr>
        <p:txBody>
          <a:bodyPr vert="horz" wrap="square" lIns="0" tIns="12700" rIns="0" bIns="0" rtlCol="0">
            <a:spAutoFit/>
          </a:bodyPr>
          <a:lstStyle/>
          <a:p>
            <a:pPr marL="298450" indent="-285750">
              <a:lnSpc>
                <a:spcPct val="100000"/>
              </a:lnSpc>
              <a:spcBef>
                <a:spcPts val="100"/>
              </a:spcBef>
              <a:buClr>
                <a:srgbClr val="3D899F"/>
              </a:buClr>
              <a:buFont typeface="Arial"/>
              <a:buChar char="•"/>
              <a:tabLst>
                <a:tab pos="297815" algn="l"/>
                <a:tab pos="298450" algn="l"/>
              </a:tabLst>
            </a:pPr>
            <a:r>
              <a:rPr lang="es-ES" spc="-5">
                <a:solidFill>
                  <a:srgbClr val="1C2346"/>
                </a:solidFill>
                <a:cs typeface="Calibri"/>
              </a:rPr>
              <a:t>Esta presentación proporciona información general, no asesoramiento legal.</a:t>
            </a:r>
            <a:endParaRPr sz="1800">
              <a:latin typeface="Calibri"/>
              <a:cs typeface="Calibri"/>
            </a:endParaRPr>
          </a:p>
          <a:p>
            <a:pPr>
              <a:lnSpc>
                <a:spcPct val="100000"/>
              </a:lnSpc>
              <a:spcBef>
                <a:spcPts val="20"/>
              </a:spcBef>
              <a:buClr>
                <a:srgbClr val="3D899F"/>
              </a:buClr>
              <a:buFont typeface="Arial"/>
              <a:buChar char="•"/>
            </a:pPr>
            <a:endParaRPr sz="1100">
              <a:latin typeface="Calibri"/>
              <a:cs typeface="Calibri"/>
            </a:endParaRPr>
          </a:p>
          <a:p>
            <a:pPr marL="297815" marR="190500" indent="-285750">
              <a:lnSpc>
                <a:spcPct val="100000"/>
              </a:lnSpc>
              <a:buClr>
                <a:srgbClr val="3D899F"/>
              </a:buClr>
              <a:buFont typeface="Arial"/>
              <a:buChar char="•"/>
              <a:tabLst>
                <a:tab pos="297815" algn="l"/>
                <a:tab pos="298450" algn="l"/>
              </a:tabLst>
            </a:pPr>
            <a:r>
              <a:rPr lang="es-VE" sz="1800" spc="-5">
                <a:solidFill>
                  <a:srgbClr val="1C2346"/>
                </a:solidFill>
                <a:latin typeface="Calibri"/>
                <a:cs typeface="Calibri"/>
              </a:rPr>
              <a:t>El </a:t>
            </a:r>
            <a:r>
              <a:rPr sz="1800" spc="-5">
                <a:solidFill>
                  <a:srgbClr val="1C2346"/>
                </a:solidFill>
                <a:latin typeface="Calibri"/>
                <a:cs typeface="Calibri"/>
              </a:rPr>
              <a:t>New Jersey Department of Labor </a:t>
            </a:r>
            <a:r>
              <a:rPr sz="1800">
                <a:solidFill>
                  <a:srgbClr val="1C2346"/>
                </a:solidFill>
                <a:latin typeface="Calibri"/>
                <a:cs typeface="Calibri"/>
              </a:rPr>
              <a:t>&amp; </a:t>
            </a:r>
            <a:r>
              <a:rPr sz="1800" spc="-5">
                <a:solidFill>
                  <a:srgbClr val="1C2346"/>
                </a:solidFill>
                <a:latin typeface="Calibri"/>
                <a:cs typeface="Calibri"/>
              </a:rPr>
              <a:t>Workforce Development  (NJDOL) </a:t>
            </a:r>
            <a:r>
              <a:rPr lang="es-ES" spc="-5">
                <a:solidFill>
                  <a:srgbClr val="1C2346"/>
                </a:solidFill>
                <a:cs typeface="Calibri"/>
              </a:rPr>
              <a:t>ha proporcionado esta información y materiales relacionados como parte del Programa de Subsidios </a:t>
            </a:r>
            <a:r>
              <a:rPr lang="es-ES" spc="-5" err="1">
                <a:solidFill>
                  <a:srgbClr val="1C2346"/>
                </a:solidFill>
                <a:cs typeface="Calibri"/>
              </a:rPr>
              <a:t>Cultivating</a:t>
            </a:r>
            <a:r>
              <a:rPr lang="es-ES" spc="-5">
                <a:solidFill>
                  <a:srgbClr val="1C2346"/>
                </a:solidFill>
                <a:cs typeface="Calibri"/>
              </a:rPr>
              <a:t> Access, </a:t>
            </a:r>
            <a:r>
              <a:rPr lang="es-ES" spc="-5" err="1">
                <a:solidFill>
                  <a:srgbClr val="1C2346"/>
                </a:solidFill>
                <a:cs typeface="Calibri"/>
              </a:rPr>
              <a:t>Rights</a:t>
            </a:r>
            <a:r>
              <a:rPr lang="es-ES" spc="-5">
                <a:solidFill>
                  <a:srgbClr val="1C2346"/>
                </a:solidFill>
                <a:cs typeface="Calibri"/>
              </a:rPr>
              <a:t>, and </a:t>
            </a:r>
            <a:r>
              <a:rPr lang="es-ES" spc="-5" err="1">
                <a:solidFill>
                  <a:srgbClr val="1C2346"/>
                </a:solidFill>
                <a:cs typeface="Calibri"/>
              </a:rPr>
              <a:t>Equity</a:t>
            </a:r>
            <a:r>
              <a:rPr lang="es-ES" spc="-5">
                <a:solidFill>
                  <a:srgbClr val="1C2346"/>
                </a:solidFill>
                <a:cs typeface="Calibri"/>
              </a:rPr>
              <a:t> (CARE) del año fiscal 24.</a:t>
            </a:r>
            <a:endParaRPr sz="1800">
              <a:latin typeface="Calibri"/>
              <a:cs typeface="Calibri"/>
            </a:endParaRPr>
          </a:p>
          <a:p>
            <a:pPr>
              <a:lnSpc>
                <a:spcPct val="100000"/>
              </a:lnSpc>
              <a:spcBef>
                <a:spcPts val="25"/>
              </a:spcBef>
              <a:buClr>
                <a:srgbClr val="3D899F"/>
              </a:buClr>
              <a:buFont typeface="Arial"/>
              <a:buChar char="•"/>
            </a:pPr>
            <a:endParaRPr sz="1200">
              <a:latin typeface="Calibri"/>
              <a:cs typeface="Calibri"/>
            </a:endParaRPr>
          </a:p>
          <a:p>
            <a:pPr marL="298450" marR="5080" indent="-285750">
              <a:lnSpc>
                <a:spcPct val="100000"/>
              </a:lnSpc>
              <a:buClr>
                <a:srgbClr val="3D899F"/>
              </a:buClr>
              <a:buFont typeface="Arial"/>
              <a:buChar char="•"/>
              <a:tabLst>
                <a:tab pos="297815" algn="l"/>
                <a:tab pos="298450" algn="l"/>
              </a:tabLst>
            </a:pPr>
            <a:r>
              <a:rPr lang="es-ES" spc="-5">
                <a:solidFill>
                  <a:srgbClr val="1C2346"/>
                </a:solidFill>
                <a:cs typeface="Calibri"/>
              </a:rPr>
              <a:t>Los presentadores trabajan en estrecha colaboración con NJDOL para mantener esta información actualizada y precisa. Sin embargo, a menudo habrá un retraso entre las publicaciones oficiales de los materiales y sus modificaciones.</a:t>
            </a:r>
            <a:endParaRPr sz="1800">
              <a:latin typeface="Calibri"/>
              <a:cs typeface="Calibri"/>
            </a:endParaRPr>
          </a:p>
          <a:p>
            <a:pPr>
              <a:lnSpc>
                <a:spcPct val="100000"/>
              </a:lnSpc>
              <a:spcBef>
                <a:spcPts val="25"/>
              </a:spcBef>
              <a:buClr>
                <a:srgbClr val="3D899F"/>
              </a:buClr>
              <a:buFont typeface="Arial"/>
              <a:buChar char="•"/>
            </a:pPr>
            <a:endParaRPr sz="1200">
              <a:latin typeface="Calibri"/>
              <a:cs typeface="Calibri"/>
            </a:endParaRPr>
          </a:p>
          <a:p>
            <a:pPr marL="298450" marR="721360" indent="-285750" algn="just">
              <a:lnSpc>
                <a:spcPct val="100000"/>
              </a:lnSpc>
              <a:buClr>
                <a:srgbClr val="3D899F"/>
              </a:buClr>
              <a:buFont typeface="Arial"/>
              <a:buChar char="•"/>
              <a:tabLst>
                <a:tab pos="298450" algn="l"/>
              </a:tabLst>
            </a:pPr>
            <a:r>
              <a:rPr lang="es-ES" spc="-5">
                <a:solidFill>
                  <a:srgbClr val="1C2346"/>
                </a:solidFill>
                <a:cs typeface="Calibri"/>
              </a:rPr>
              <a:t>El NJ </a:t>
            </a:r>
            <a:r>
              <a:rPr lang="es-ES" spc="-5" err="1">
                <a:solidFill>
                  <a:srgbClr val="1C2346"/>
                </a:solidFill>
                <a:cs typeface="Calibri"/>
              </a:rPr>
              <a:t>Register</a:t>
            </a:r>
            <a:r>
              <a:rPr lang="es-ES" spc="-5">
                <a:solidFill>
                  <a:srgbClr val="1C2346"/>
                </a:solidFill>
                <a:cs typeface="Calibri"/>
              </a:rPr>
              <a:t> (Registro de NJ) y el NJ Administrative </a:t>
            </a:r>
            <a:r>
              <a:rPr lang="es-ES" spc="-5" err="1">
                <a:solidFill>
                  <a:srgbClr val="1C2346"/>
                </a:solidFill>
                <a:cs typeface="Calibri"/>
              </a:rPr>
              <a:t>Code</a:t>
            </a:r>
            <a:r>
              <a:rPr lang="es-ES" spc="-5">
                <a:solidFill>
                  <a:srgbClr val="1C2346"/>
                </a:solidFill>
                <a:cs typeface="Calibri"/>
              </a:rPr>
              <a:t> (Código Administrativo de NJ) siguen siendo las fuentes oficiales de información reglamentaria publicada por el NJDOL.</a:t>
            </a:r>
            <a:endParaRPr sz="1800">
              <a:latin typeface="Calibri"/>
              <a:cs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4721" y="888029"/>
            <a:ext cx="8913079" cy="2323713"/>
          </a:xfrm>
          <a:prstGeom prst="rect">
            <a:avLst/>
          </a:prstGeom>
        </p:spPr>
        <p:txBody>
          <a:bodyPr vert="horz" wrap="square" lIns="0" tIns="12700" rIns="0" bIns="0" rtlCol="0">
            <a:spAutoFit/>
          </a:bodyPr>
          <a:lstStyle/>
          <a:p>
            <a:pPr marL="12700" marR="5080">
              <a:lnSpc>
                <a:spcPct val="100000"/>
              </a:lnSpc>
              <a:spcBef>
                <a:spcPts val="100"/>
              </a:spcBef>
            </a:pPr>
            <a:r>
              <a:rPr lang="es-ES" sz="3100" spc="-5"/>
              <a:t>PREGUNTA DE CERTIFICACIÓN: ¿ESTABA ASISTIENDO A LA ESCUELA O A CAPACITACIÓN LABORAL</a:t>
            </a:r>
            <a:r>
              <a:rPr sz="3100" spc="-5"/>
              <a:t>?</a:t>
            </a:r>
          </a:p>
          <a:p>
            <a:pPr marL="401955" marR="906780">
              <a:lnSpc>
                <a:spcPct val="100000"/>
              </a:lnSpc>
              <a:spcBef>
                <a:spcPts val="530"/>
              </a:spcBef>
            </a:pPr>
            <a:br>
              <a:rPr lang="es-ES" sz="2800" b="0">
                <a:solidFill>
                  <a:srgbClr val="1C2346"/>
                </a:solidFill>
              </a:rPr>
            </a:br>
            <a:r>
              <a:rPr lang="es-ES" sz="2800" b="0">
                <a:solidFill>
                  <a:srgbClr val="1C2346"/>
                </a:solidFill>
              </a:rPr>
              <a:t>Si asiste a la escuela o a capacitación, responda </a:t>
            </a:r>
            <a:r>
              <a:rPr lang="es-VE" sz="2800" spc="-5">
                <a:solidFill>
                  <a:srgbClr val="3D899F"/>
                </a:solidFill>
              </a:rPr>
              <a:t>SÍ</a:t>
            </a:r>
            <a:r>
              <a:rPr lang="es-ES" sz="2800" b="0">
                <a:solidFill>
                  <a:srgbClr val="1C2346"/>
                </a:solidFill>
              </a:rPr>
              <a:t>. De lo contrario, su respuesta debe ser </a:t>
            </a:r>
            <a:r>
              <a:rPr lang="es-VE" sz="2800">
                <a:solidFill>
                  <a:srgbClr val="3D899F"/>
                </a:solidFill>
              </a:rPr>
              <a:t>NO</a:t>
            </a:r>
            <a:r>
              <a:rPr lang="es-VE" sz="2800" b="0">
                <a:solidFill>
                  <a:srgbClr val="1C2346"/>
                </a:solidFill>
              </a:rPr>
              <a:t>. </a:t>
            </a:r>
            <a:endParaRPr sz="2800">
              <a:latin typeface="Calibri"/>
              <a:cs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4721" y="888029"/>
            <a:ext cx="8834556" cy="3339376"/>
          </a:xfrm>
          <a:prstGeom prst="rect">
            <a:avLst/>
          </a:prstGeom>
        </p:spPr>
        <p:txBody>
          <a:bodyPr vert="horz" wrap="square" lIns="0" tIns="12700" rIns="0" bIns="0" rtlCol="0">
            <a:spAutoFit/>
          </a:bodyPr>
          <a:lstStyle/>
          <a:p>
            <a:pPr marL="12700" marR="5080">
              <a:lnSpc>
                <a:spcPct val="100000"/>
              </a:lnSpc>
              <a:spcBef>
                <a:spcPts val="100"/>
              </a:spcBef>
            </a:pPr>
            <a:r>
              <a:rPr lang="es-ES" spc="-5"/>
              <a:t>PREGUNTA DE CERTIFICACIÓN: ¿RECIBIÓ PAGO POR DÍAS FESTIVOS O VACACIONES?</a:t>
            </a:r>
            <a:endParaRPr spc="-5"/>
          </a:p>
          <a:p>
            <a:pPr marL="401955" marR="1637030">
              <a:lnSpc>
                <a:spcPct val="100000"/>
              </a:lnSpc>
              <a:spcBef>
                <a:spcPts val="530"/>
              </a:spcBef>
            </a:pPr>
            <a:r>
              <a:rPr lang="es-ES" sz="2800" b="0">
                <a:solidFill>
                  <a:srgbClr val="1C2346"/>
                </a:solidFill>
              </a:rPr>
              <a:t>Si recibe pago por días festivos o vacaciones, responda </a:t>
            </a:r>
            <a:r>
              <a:rPr lang="es-VE" sz="2800" spc="-5">
                <a:solidFill>
                  <a:srgbClr val="3D899F"/>
                </a:solidFill>
              </a:rPr>
              <a:t>SÍ</a:t>
            </a:r>
            <a:r>
              <a:rPr lang="es-ES" sz="2800" b="0">
                <a:solidFill>
                  <a:srgbClr val="1C2346"/>
                </a:solidFill>
              </a:rPr>
              <a:t>. Le enviaremos un enlace de adjudicación electrónica para determinar si debe informarse como ingresos. Si no, su respuesta debe ser </a:t>
            </a:r>
            <a:r>
              <a:rPr lang="es-VE" sz="2800">
                <a:solidFill>
                  <a:srgbClr val="3D899F"/>
                </a:solidFill>
              </a:rPr>
              <a:t>NO</a:t>
            </a:r>
            <a:r>
              <a:rPr lang="es-VE" sz="2800" b="0">
                <a:solidFill>
                  <a:srgbClr val="1C2346"/>
                </a:solidFill>
              </a:rPr>
              <a:t>. </a:t>
            </a:r>
            <a:endParaRPr sz="2800">
              <a:latin typeface="Calibri"/>
              <a:cs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54721" y="894125"/>
            <a:ext cx="8664575" cy="4621778"/>
          </a:xfrm>
          <a:prstGeom prst="rect">
            <a:avLst/>
          </a:prstGeom>
        </p:spPr>
        <p:txBody>
          <a:bodyPr vert="horz" wrap="square" lIns="0" tIns="12700" rIns="0" bIns="0" rtlCol="0">
            <a:spAutoFit/>
          </a:bodyPr>
          <a:lstStyle/>
          <a:p>
            <a:pPr marL="12700" marR="5080">
              <a:lnSpc>
                <a:spcPct val="100000"/>
              </a:lnSpc>
              <a:spcBef>
                <a:spcPts val="100"/>
              </a:spcBef>
            </a:pPr>
            <a:r>
              <a:rPr lang="es-ES" sz="2800" b="1">
                <a:solidFill>
                  <a:srgbClr val="F9F8F6"/>
                </a:solidFill>
                <a:cs typeface="Calibri"/>
              </a:rPr>
              <a:t>PREGUNTA DE CERTIFICACIÓN: ¿ESTÁ RECIBIENDO O HA SOLICITADO UNA PENSIÓN U OTRO PAGO DE JUBILACIÓN?</a:t>
            </a:r>
            <a:endParaRPr sz="2800">
              <a:latin typeface="Calibri"/>
              <a:cs typeface="Calibri"/>
            </a:endParaRPr>
          </a:p>
          <a:p>
            <a:pPr marL="401955" marR="1689100">
              <a:lnSpc>
                <a:spcPct val="100000"/>
              </a:lnSpc>
              <a:spcBef>
                <a:spcPts val="2400"/>
              </a:spcBef>
            </a:pPr>
            <a:r>
              <a:rPr lang="es-ES" sz="2800" spc="-5">
                <a:solidFill>
                  <a:srgbClr val="1C2346"/>
                </a:solidFill>
                <a:cs typeface="Calibri"/>
              </a:rPr>
              <a:t>Debe responder </a:t>
            </a:r>
            <a:r>
              <a:rPr lang="es-VE" sz="2800" b="1" spc="-5">
                <a:solidFill>
                  <a:srgbClr val="3D899F"/>
                </a:solidFill>
                <a:cs typeface="Calibri"/>
              </a:rPr>
              <a:t>SÍ</a:t>
            </a:r>
            <a:r>
              <a:rPr lang="es-ES" sz="2800" spc="-5">
                <a:solidFill>
                  <a:srgbClr val="1C2346"/>
                </a:solidFill>
                <a:cs typeface="Calibri"/>
              </a:rPr>
              <a:t> si actualmente recibe pagos de pensión u otros beneficios de jubilación de un empleador que figura en la lista.</a:t>
            </a:r>
            <a:endParaRPr sz="2800">
              <a:latin typeface="Calibri"/>
              <a:cs typeface="Calibri"/>
            </a:endParaRPr>
          </a:p>
          <a:p>
            <a:pPr>
              <a:lnSpc>
                <a:spcPct val="100000"/>
              </a:lnSpc>
            </a:pPr>
            <a:endParaRPr sz="2750">
              <a:latin typeface="Calibri"/>
              <a:cs typeface="Calibri"/>
            </a:endParaRPr>
          </a:p>
          <a:p>
            <a:pPr marL="401955" marR="1781175" algn="just">
              <a:lnSpc>
                <a:spcPct val="100000"/>
              </a:lnSpc>
            </a:pPr>
            <a:r>
              <a:rPr lang="es-ES" sz="2800">
                <a:solidFill>
                  <a:srgbClr val="1C2346"/>
                </a:solidFill>
                <a:cs typeface="Calibri"/>
              </a:rPr>
              <a:t>Si no recibe pagos de pensión o recibe pensión de un empleador que no figura en la lista, debe responder </a:t>
            </a:r>
            <a:r>
              <a:rPr lang="es-VE" sz="2800" b="1">
                <a:solidFill>
                  <a:srgbClr val="3D899F"/>
                </a:solidFill>
                <a:cs typeface="Calibri"/>
              </a:rPr>
              <a:t>NO</a:t>
            </a:r>
            <a:r>
              <a:rPr lang="es-ES" sz="2800">
                <a:solidFill>
                  <a:srgbClr val="1C2346"/>
                </a:solidFill>
                <a:cs typeface="Calibri"/>
              </a:rPr>
              <a:t>. </a:t>
            </a:r>
            <a:endParaRPr sz="2800">
              <a:latin typeface="Calibri"/>
              <a:cs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4721" y="888029"/>
            <a:ext cx="8834556" cy="997068"/>
          </a:xfrm>
          <a:prstGeom prst="rect">
            <a:avLst/>
          </a:prstGeom>
        </p:spPr>
        <p:txBody>
          <a:bodyPr vert="horz" wrap="square" lIns="0" tIns="12065" rIns="0" bIns="0" rtlCol="0">
            <a:spAutoFit/>
          </a:bodyPr>
          <a:lstStyle/>
          <a:p>
            <a:pPr marL="12700" marR="5080">
              <a:lnSpc>
                <a:spcPct val="100000"/>
              </a:lnSpc>
              <a:spcBef>
                <a:spcPts val="95"/>
              </a:spcBef>
            </a:pPr>
            <a:r>
              <a:rPr lang="es-ES" sz="3200" spc="-5"/>
              <a:t>PREGUNTA DE CERTIFICACIÓN: ¿TRABAJÓ ENTRE MM-DD-AAAA Y MM-DD-AAAA?</a:t>
            </a:r>
            <a:endParaRPr sz="3200"/>
          </a:p>
        </p:txBody>
      </p:sp>
      <p:sp>
        <p:nvSpPr>
          <p:cNvPr id="3" name="object 3"/>
          <p:cNvSpPr txBox="1"/>
          <p:nvPr/>
        </p:nvSpPr>
        <p:spPr>
          <a:xfrm>
            <a:off x="544249" y="2052604"/>
            <a:ext cx="6673215" cy="4060086"/>
          </a:xfrm>
          <a:prstGeom prst="rect">
            <a:avLst/>
          </a:prstGeom>
        </p:spPr>
        <p:txBody>
          <a:bodyPr vert="horz" wrap="square" lIns="0" tIns="12700" rIns="0" bIns="0" rtlCol="0">
            <a:spAutoFit/>
          </a:bodyPr>
          <a:lstStyle/>
          <a:p>
            <a:pPr marL="469265" marR="566420" indent="-457200">
              <a:lnSpc>
                <a:spcPct val="100000"/>
              </a:lnSpc>
              <a:spcBef>
                <a:spcPts val="100"/>
              </a:spcBef>
              <a:buClr>
                <a:srgbClr val="3D899F"/>
              </a:buClr>
              <a:buFont typeface="Arial"/>
              <a:buChar char="•"/>
              <a:tabLst>
                <a:tab pos="469265" algn="l"/>
                <a:tab pos="469900" algn="l"/>
              </a:tabLst>
            </a:pPr>
            <a:r>
              <a:rPr lang="es-ES" sz="2800" spc="-5">
                <a:solidFill>
                  <a:srgbClr val="1C2346"/>
                </a:solidFill>
                <a:cs typeface="Calibri"/>
              </a:rPr>
              <a:t>Si realizó algún trabajo (o recibió algún pago por cualquier trabajo anterior completado) entre las fechas designadas, responda </a:t>
            </a:r>
            <a:r>
              <a:rPr lang="es-VE" sz="2800" b="1" spc="-5">
                <a:solidFill>
                  <a:srgbClr val="3D899F"/>
                </a:solidFill>
                <a:cs typeface="Calibri"/>
              </a:rPr>
              <a:t>SÍ</a:t>
            </a:r>
            <a:r>
              <a:rPr lang="es-ES" sz="2800" spc="-5">
                <a:solidFill>
                  <a:srgbClr val="1C2346"/>
                </a:solidFill>
                <a:cs typeface="Calibri"/>
              </a:rPr>
              <a:t> y reporte las horas trabajadas y su salario bruto.</a:t>
            </a:r>
            <a:endParaRPr sz="2800">
              <a:latin typeface="Calibri"/>
              <a:cs typeface="Calibri"/>
            </a:endParaRPr>
          </a:p>
          <a:p>
            <a:pPr>
              <a:lnSpc>
                <a:spcPct val="100000"/>
              </a:lnSpc>
              <a:spcBef>
                <a:spcPts val="5"/>
              </a:spcBef>
            </a:pPr>
            <a:endParaRPr sz="1100">
              <a:latin typeface="Calibri"/>
              <a:cs typeface="Calibri"/>
            </a:endParaRPr>
          </a:p>
          <a:p>
            <a:pPr marL="469265" marR="5080" indent="-457200">
              <a:lnSpc>
                <a:spcPct val="100000"/>
              </a:lnSpc>
              <a:buClr>
                <a:srgbClr val="3D899F"/>
              </a:buClr>
              <a:buFont typeface="Arial"/>
              <a:buChar char="•"/>
              <a:tabLst>
                <a:tab pos="469265" algn="l"/>
                <a:tab pos="469900" algn="l"/>
              </a:tabLst>
            </a:pPr>
            <a:r>
              <a:rPr lang="es-ES" sz="2800" spc="-5">
                <a:solidFill>
                  <a:srgbClr val="1C2346"/>
                </a:solidFill>
                <a:cs typeface="Calibri"/>
              </a:rPr>
              <a:t>Reporte los salarios que obtuvo de un empleador la semana en que se ganaron; reporte los ingresos de trabajo por cuenta propia la semana en que los recibió.</a:t>
            </a:r>
            <a:endParaRPr sz="2800">
              <a:latin typeface="Calibri"/>
              <a:cs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28600" y="934070"/>
            <a:ext cx="8497570" cy="1120820"/>
          </a:xfrm>
          <a:prstGeom prst="rect">
            <a:avLst/>
          </a:prstGeom>
        </p:spPr>
        <p:txBody>
          <a:bodyPr vert="horz" wrap="square" lIns="0" tIns="12700" rIns="0" bIns="0" rtlCol="0">
            <a:spAutoFit/>
          </a:bodyPr>
          <a:lstStyle/>
          <a:p>
            <a:pPr marL="12700">
              <a:lnSpc>
                <a:spcPct val="100000"/>
              </a:lnSpc>
              <a:spcBef>
                <a:spcPts val="100"/>
              </a:spcBef>
            </a:pPr>
            <a:r>
              <a:rPr lang="es-ES" spc="-5"/>
              <a:t>¿PROBLEMAS CON SU RECLAMO? CERTIFIQUE DE TODAS MANERAS</a:t>
            </a:r>
            <a:endParaRPr spc="-5"/>
          </a:p>
        </p:txBody>
      </p:sp>
      <p:sp>
        <p:nvSpPr>
          <p:cNvPr id="3" name="object 3"/>
          <p:cNvSpPr txBox="1"/>
          <p:nvPr/>
        </p:nvSpPr>
        <p:spPr>
          <a:xfrm>
            <a:off x="544249" y="2054890"/>
            <a:ext cx="6923405" cy="4242187"/>
          </a:xfrm>
          <a:prstGeom prst="rect">
            <a:avLst/>
          </a:prstGeom>
        </p:spPr>
        <p:txBody>
          <a:bodyPr vert="horz" wrap="square" lIns="0" tIns="12700" rIns="0" bIns="0" rtlCol="0" anchor="t">
            <a:spAutoFit/>
          </a:bodyPr>
          <a:lstStyle/>
          <a:p>
            <a:pPr marL="469265" marR="183515" indent="-457200">
              <a:spcBef>
                <a:spcPts val="100"/>
              </a:spcBef>
              <a:buClr>
                <a:srgbClr val="3D899F"/>
              </a:buClr>
              <a:buFont typeface="Arial"/>
              <a:buChar char="•"/>
              <a:tabLst>
                <a:tab pos="469265" algn="l"/>
                <a:tab pos="469900" algn="l"/>
              </a:tabLst>
            </a:pPr>
            <a:r>
              <a:rPr lang="es-ES" sz="2500" spc="-5">
                <a:solidFill>
                  <a:srgbClr val="1C2346"/>
                </a:solidFill>
                <a:cs typeface="Calibri"/>
              </a:rPr>
              <a:t>Si está resolviendo un problema con su reclamo o apelando una </a:t>
            </a:r>
            <a:r>
              <a:rPr lang="es-ES" sz="2500" spc="-5">
                <a:solidFill>
                  <a:srgbClr val="1C2346"/>
                </a:solidFill>
                <a:ea typeface="+mn-lt"/>
                <a:cs typeface="+mn-lt"/>
              </a:rPr>
              <a:t>negación</a:t>
            </a:r>
            <a:r>
              <a:rPr lang="es-ES" sz="2500" spc="-5">
                <a:solidFill>
                  <a:srgbClr val="1C2346"/>
                </a:solidFill>
                <a:cs typeface="Calibri"/>
              </a:rPr>
              <a:t>, </a:t>
            </a:r>
            <a:r>
              <a:rPr lang="es-ES" sz="2500" b="1" spc="-5">
                <a:solidFill>
                  <a:srgbClr val="3D899F"/>
                </a:solidFill>
                <a:cs typeface="Calibri"/>
              </a:rPr>
              <a:t>aún debe certificar para recibir beneficios</a:t>
            </a:r>
            <a:r>
              <a:rPr lang="es-ES" sz="2500" spc="-5">
                <a:solidFill>
                  <a:srgbClr val="1C2346"/>
                </a:solidFill>
                <a:cs typeface="Calibri"/>
              </a:rPr>
              <a:t>.</a:t>
            </a:r>
            <a:endParaRPr lang="en-US" sz="2500">
              <a:latin typeface="Calibri"/>
              <a:cs typeface="Calibri"/>
            </a:endParaRPr>
          </a:p>
          <a:p>
            <a:pPr>
              <a:lnSpc>
                <a:spcPct val="100000"/>
              </a:lnSpc>
              <a:spcBef>
                <a:spcPts val="10"/>
              </a:spcBef>
              <a:buClr>
                <a:srgbClr val="3D899F"/>
              </a:buClr>
              <a:buFont typeface="Arial"/>
              <a:buChar char="•"/>
            </a:pPr>
            <a:endParaRPr sz="2450">
              <a:latin typeface="Calibri"/>
              <a:cs typeface="Calibri"/>
            </a:endParaRPr>
          </a:p>
          <a:p>
            <a:pPr marL="469265" marR="28575" indent="-457200">
              <a:lnSpc>
                <a:spcPct val="100000"/>
              </a:lnSpc>
              <a:buClr>
                <a:srgbClr val="3D899F"/>
              </a:buClr>
              <a:buFont typeface="Arial"/>
              <a:buChar char="•"/>
              <a:tabLst>
                <a:tab pos="469265" algn="l"/>
                <a:tab pos="469900" algn="l"/>
              </a:tabLst>
            </a:pPr>
            <a:r>
              <a:rPr lang="es-ES" sz="2500" spc="-5">
                <a:solidFill>
                  <a:srgbClr val="1C2346"/>
                </a:solidFill>
                <a:cs typeface="Calibri"/>
              </a:rPr>
              <a:t>Puede recibir "crédito" por las semanas que reclamó. Si se determina que es elegible o si gana la apelación, se le pagarán los beneficios por las semanas acreditadas.</a:t>
            </a:r>
            <a:endParaRPr sz="2500">
              <a:latin typeface="Calibri"/>
              <a:cs typeface="Calibri"/>
            </a:endParaRPr>
          </a:p>
          <a:p>
            <a:pPr>
              <a:lnSpc>
                <a:spcPct val="100000"/>
              </a:lnSpc>
              <a:spcBef>
                <a:spcPts val="10"/>
              </a:spcBef>
              <a:buClr>
                <a:srgbClr val="3D899F"/>
              </a:buClr>
              <a:buFont typeface="Arial"/>
              <a:buChar char="•"/>
            </a:pPr>
            <a:endParaRPr sz="2450">
              <a:latin typeface="Calibri"/>
              <a:cs typeface="Calibri"/>
            </a:endParaRPr>
          </a:p>
          <a:p>
            <a:pPr marL="469265" marR="5080" indent="-457200">
              <a:lnSpc>
                <a:spcPct val="100000"/>
              </a:lnSpc>
              <a:buClr>
                <a:srgbClr val="3D899F"/>
              </a:buClr>
              <a:buFont typeface="Arial"/>
              <a:buChar char="•"/>
              <a:tabLst>
                <a:tab pos="469265" algn="l"/>
                <a:tab pos="469900" algn="l"/>
              </a:tabLst>
            </a:pPr>
            <a:r>
              <a:rPr lang="es-ES" sz="2500" spc="-5">
                <a:solidFill>
                  <a:srgbClr val="1C2346"/>
                </a:solidFill>
                <a:cs typeface="Calibri"/>
              </a:rPr>
              <a:t>Si no ha reclamado beneficios y gana su apelación, </a:t>
            </a:r>
            <a:r>
              <a:rPr lang="es-VE" sz="2500" b="1" spc="-5">
                <a:solidFill>
                  <a:srgbClr val="3D899F"/>
                </a:solidFill>
                <a:cs typeface="Calibri"/>
              </a:rPr>
              <a:t>no</a:t>
            </a:r>
            <a:r>
              <a:rPr lang="es-ES" sz="2500" spc="-5">
                <a:solidFill>
                  <a:srgbClr val="1C2346"/>
                </a:solidFill>
                <a:cs typeface="Calibri"/>
              </a:rPr>
              <a:t> se le pagará por estas semanas.</a:t>
            </a:r>
            <a:endParaRPr sz="2500">
              <a:latin typeface="Calibri"/>
              <a:cs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4721" y="888029"/>
            <a:ext cx="8834556" cy="1120820"/>
          </a:xfrm>
          <a:prstGeom prst="rect">
            <a:avLst/>
          </a:prstGeom>
        </p:spPr>
        <p:txBody>
          <a:bodyPr vert="horz" wrap="square" lIns="0" tIns="12700" rIns="0" bIns="0" rtlCol="0">
            <a:spAutoFit/>
          </a:bodyPr>
          <a:lstStyle/>
          <a:p>
            <a:pPr marL="9525" marR="5080">
              <a:lnSpc>
                <a:spcPct val="100000"/>
              </a:lnSpc>
              <a:spcBef>
                <a:spcPts val="100"/>
              </a:spcBef>
            </a:pPr>
            <a:r>
              <a:rPr lang="es-ES" spc="-5"/>
              <a:t>CITAS, AUDIENCIAS DE INVESTIGACIÓN Y ADJUDICACIÓN ELECTRÓNICA</a:t>
            </a:r>
            <a:endParaRPr spc="-5"/>
          </a:p>
        </p:txBody>
      </p:sp>
      <p:sp>
        <p:nvSpPr>
          <p:cNvPr id="3" name="object 3"/>
          <p:cNvSpPr txBox="1"/>
          <p:nvPr/>
        </p:nvSpPr>
        <p:spPr>
          <a:xfrm>
            <a:off x="544248" y="2057176"/>
            <a:ext cx="6816725" cy="4390946"/>
          </a:xfrm>
          <a:prstGeom prst="rect">
            <a:avLst/>
          </a:prstGeom>
        </p:spPr>
        <p:txBody>
          <a:bodyPr vert="horz" wrap="square" lIns="0" tIns="12700" rIns="0" bIns="0" rtlCol="0" anchor="t">
            <a:spAutoFit/>
          </a:bodyPr>
          <a:lstStyle/>
          <a:p>
            <a:pPr marL="469900" marR="790575" indent="-457200">
              <a:lnSpc>
                <a:spcPct val="100000"/>
              </a:lnSpc>
              <a:spcBef>
                <a:spcPts val="100"/>
              </a:spcBef>
              <a:buClr>
                <a:srgbClr val="3D899F"/>
              </a:buClr>
              <a:buFont typeface="Arial"/>
              <a:buChar char="•"/>
              <a:tabLst>
                <a:tab pos="469265" algn="l"/>
                <a:tab pos="469900" algn="l"/>
              </a:tabLst>
            </a:pPr>
            <a:r>
              <a:rPr lang="es-ES" sz="2200" spc="-5">
                <a:solidFill>
                  <a:srgbClr val="1C2346"/>
                </a:solidFill>
                <a:cs typeface="Calibri"/>
              </a:rPr>
              <a:t>Es posible que deba participar en citas programadas obligatorias.</a:t>
            </a:r>
            <a:endParaRPr sz="2200">
              <a:latin typeface="Calibri"/>
              <a:cs typeface="Calibri"/>
            </a:endParaRPr>
          </a:p>
          <a:p>
            <a:pPr>
              <a:lnSpc>
                <a:spcPct val="100000"/>
              </a:lnSpc>
              <a:spcBef>
                <a:spcPts val="15"/>
              </a:spcBef>
              <a:buClr>
                <a:srgbClr val="3D899F"/>
              </a:buClr>
              <a:buFont typeface="Arial"/>
              <a:buChar char="•"/>
            </a:pPr>
            <a:endParaRPr sz="2150">
              <a:latin typeface="Calibri"/>
              <a:cs typeface="Calibri"/>
            </a:endParaRPr>
          </a:p>
          <a:p>
            <a:pPr marL="469900" marR="86360" indent="-457200">
              <a:buClr>
                <a:srgbClr val="3D899F"/>
              </a:buClr>
              <a:buFont typeface="Arial"/>
              <a:buChar char="•"/>
              <a:tabLst>
                <a:tab pos="469265" algn="l"/>
                <a:tab pos="469900" algn="l"/>
              </a:tabLst>
            </a:pPr>
            <a:r>
              <a:rPr lang="es-ES" sz="2200" spc="-5">
                <a:solidFill>
                  <a:srgbClr val="1C2346"/>
                </a:solidFill>
                <a:ea typeface="+mn-lt"/>
                <a:cs typeface="+mn-lt"/>
              </a:rPr>
              <a:t>Estas pueden hacerse por teléfono, en línea (a través de un formulario seguro enlazado desde un correo electrónico que enviamos), o en persona.</a:t>
            </a:r>
          </a:p>
          <a:p>
            <a:pPr marL="469900" marR="86360" indent="-457200">
              <a:lnSpc>
                <a:spcPct val="100000"/>
              </a:lnSpc>
              <a:buClr>
                <a:srgbClr val="3D899F"/>
              </a:buClr>
              <a:buFont typeface="Arial"/>
              <a:buChar char="•"/>
            </a:pPr>
            <a:endParaRPr lang="es-ES" sz="2200" spc="-5">
              <a:solidFill>
                <a:srgbClr val="1C2346"/>
              </a:solidFill>
              <a:latin typeface="Calibri"/>
              <a:cs typeface="Calibri"/>
            </a:endParaRPr>
          </a:p>
          <a:p>
            <a:pPr marL="469265" marR="31750" indent="-457200" algn="just">
              <a:lnSpc>
                <a:spcPct val="100000"/>
              </a:lnSpc>
              <a:buClr>
                <a:srgbClr val="3D899F"/>
              </a:buClr>
              <a:buFont typeface="Arial"/>
              <a:buChar char="•"/>
              <a:tabLst>
                <a:tab pos="469900" algn="l"/>
              </a:tabLst>
            </a:pPr>
            <a:r>
              <a:rPr lang="es-ES" sz="2200" spc="-5">
                <a:solidFill>
                  <a:srgbClr val="1C2346"/>
                </a:solidFill>
                <a:cs typeface="Calibri"/>
              </a:rPr>
              <a:t>Si no asiste a una cita en persona o por teléfono o no completa un formulario en línea, es posible que se retrasen o nieguen sus beneficios.</a:t>
            </a:r>
            <a:endParaRPr sz="2200">
              <a:latin typeface="Calibri"/>
              <a:cs typeface="Calibri"/>
            </a:endParaRPr>
          </a:p>
          <a:p>
            <a:pPr>
              <a:lnSpc>
                <a:spcPct val="100000"/>
              </a:lnSpc>
              <a:spcBef>
                <a:spcPts val="15"/>
              </a:spcBef>
              <a:buClr>
                <a:srgbClr val="3D899F"/>
              </a:buClr>
              <a:buFont typeface="Arial"/>
              <a:buChar char="•"/>
            </a:pPr>
            <a:endParaRPr sz="2150">
              <a:latin typeface="Calibri"/>
              <a:cs typeface="Calibri"/>
            </a:endParaRPr>
          </a:p>
          <a:p>
            <a:pPr marL="469900" indent="-457200">
              <a:lnSpc>
                <a:spcPct val="100000"/>
              </a:lnSpc>
              <a:buClr>
                <a:srgbClr val="3D899F"/>
              </a:buClr>
              <a:buFont typeface="Arial"/>
              <a:buChar char="•"/>
              <a:tabLst>
                <a:tab pos="469265" algn="l"/>
                <a:tab pos="469900" algn="l"/>
              </a:tabLst>
            </a:pPr>
            <a:r>
              <a:rPr lang="es-VE" sz="2200" spc="-5">
                <a:solidFill>
                  <a:srgbClr val="1C2346"/>
                </a:solidFill>
                <a:cs typeface="Calibri"/>
              </a:rPr>
              <a:t>Obtenga más información en </a:t>
            </a:r>
            <a:r>
              <a:rPr sz="2200" b="1" spc="-5">
                <a:solidFill>
                  <a:srgbClr val="3D899F"/>
                </a:solidFill>
                <a:latin typeface="Calibri"/>
                <a:cs typeface="Calibri"/>
              </a:rPr>
              <a:t>myunemployment.nj.gov/appointments</a:t>
            </a:r>
            <a:endParaRPr sz="2200">
              <a:latin typeface="Calibri"/>
              <a:cs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2071" y="1055677"/>
            <a:ext cx="7544129" cy="566822"/>
          </a:xfrm>
          <a:prstGeom prst="rect">
            <a:avLst/>
          </a:prstGeom>
        </p:spPr>
        <p:txBody>
          <a:bodyPr vert="horz" wrap="square" lIns="0" tIns="12700" rIns="0" bIns="0" rtlCol="0">
            <a:spAutoFit/>
          </a:bodyPr>
          <a:lstStyle/>
          <a:p>
            <a:pPr marL="12700">
              <a:lnSpc>
                <a:spcPct val="100000"/>
              </a:lnSpc>
              <a:spcBef>
                <a:spcPts val="100"/>
              </a:spcBef>
            </a:pPr>
            <a:r>
              <a:rPr lang="es-VE" spc="-5"/>
              <a:t>PRESENTACIÓN DE UNA APELACIÓN</a:t>
            </a:r>
            <a:endParaRPr spc="-5"/>
          </a:p>
        </p:txBody>
      </p:sp>
      <p:sp>
        <p:nvSpPr>
          <p:cNvPr id="3" name="object 3"/>
          <p:cNvSpPr txBox="1"/>
          <p:nvPr/>
        </p:nvSpPr>
        <p:spPr>
          <a:xfrm>
            <a:off x="544248" y="2061748"/>
            <a:ext cx="6808470" cy="3390031"/>
          </a:xfrm>
          <a:prstGeom prst="rect">
            <a:avLst/>
          </a:prstGeom>
        </p:spPr>
        <p:txBody>
          <a:bodyPr vert="horz" wrap="square" lIns="0" tIns="12065" rIns="0" bIns="0" rtlCol="0">
            <a:spAutoFit/>
          </a:bodyPr>
          <a:lstStyle/>
          <a:p>
            <a:pPr marL="469900" marR="5080" indent="-457200">
              <a:lnSpc>
                <a:spcPct val="100000"/>
              </a:lnSpc>
              <a:spcBef>
                <a:spcPts val="95"/>
              </a:spcBef>
              <a:buClr>
                <a:srgbClr val="3D899F"/>
              </a:buClr>
              <a:buFont typeface="Arial"/>
              <a:buChar char="•"/>
              <a:tabLst>
                <a:tab pos="469265" algn="l"/>
                <a:tab pos="469900" algn="l"/>
              </a:tabLst>
            </a:pPr>
            <a:r>
              <a:rPr lang="es-ES" sz="1700" spc="-5">
                <a:solidFill>
                  <a:srgbClr val="1C2346"/>
                </a:solidFill>
                <a:cs typeface="Calibri"/>
              </a:rPr>
              <a:t>NJDOL le enviará por correo una carta de determinación si no se aprueba su reclamo. Si no está de acuerdo, tiene derecho a presentar una apelación.</a:t>
            </a:r>
            <a:endParaRPr sz="1700">
              <a:latin typeface="Calibri"/>
              <a:cs typeface="Calibri"/>
            </a:endParaRPr>
          </a:p>
          <a:p>
            <a:pPr>
              <a:lnSpc>
                <a:spcPct val="100000"/>
              </a:lnSpc>
              <a:spcBef>
                <a:spcPts val="25"/>
              </a:spcBef>
              <a:buClr>
                <a:srgbClr val="3D899F"/>
              </a:buClr>
              <a:buFont typeface="Arial"/>
              <a:buChar char="•"/>
            </a:pPr>
            <a:endParaRPr sz="1650">
              <a:latin typeface="Calibri"/>
              <a:cs typeface="Calibri"/>
            </a:endParaRPr>
          </a:p>
          <a:p>
            <a:pPr marL="469265" marR="27940" indent="-457200">
              <a:lnSpc>
                <a:spcPct val="100000"/>
              </a:lnSpc>
              <a:buClr>
                <a:srgbClr val="3D899F"/>
              </a:buClr>
              <a:buFont typeface="Arial"/>
              <a:buChar char="•"/>
              <a:tabLst>
                <a:tab pos="469265" algn="l"/>
                <a:tab pos="469900" algn="l"/>
              </a:tabLst>
            </a:pPr>
            <a:r>
              <a:rPr lang="es-ES" sz="1700" spc="-5">
                <a:solidFill>
                  <a:srgbClr val="1C2346"/>
                </a:solidFill>
                <a:cs typeface="Calibri"/>
              </a:rPr>
              <a:t>Los reclamantes tendrán 21 días para presentar una apelación después de que se envíe una determinación por correo a su última dirección conocida . Los empleadores tendrán siete días para presentar una apelación después de que se confirme la recepción de una determinación.</a:t>
            </a:r>
            <a:endParaRPr sz="1700">
              <a:latin typeface="Calibri"/>
              <a:cs typeface="Calibri"/>
            </a:endParaRPr>
          </a:p>
          <a:p>
            <a:pPr>
              <a:lnSpc>
                <a:spcPct val="100000"/>
              </a:lnSpc>
              <a:spcBef>
                <a:spcPts val="25"/>
              </a:spcBef>
              <a:buClr>
                <a:srgbClr val="3D899F"/>
              </a:buClr>
              <a:buFont typeface="Arial"/>
              <a:buChar char="•"/>
            </a:pPr>
            <a:endParaRPr sz="1650">
              <a:latin typeface="Calibri"/>
              <a:cs typeface="Calibri"/>
            </a:endParaRPr>
          </a:p>
          <a:p>
            <a:pPr marL="469900" indent="-457200">
              <a:lnSpc>
                <a:spcPct val="100000"/>
              </a:lnSpc>
              <a:spcBef>
                <a:spcPts val="5"/>
              </a:spcBef>
              <a:buClr>
                <a:srgbClr val="3D899F"/>
              </a:buClr>
              <a:buFont typeface="Arial"/>
              <a:buChar char="•"/>
              <a:tabLst>
                <a:tab pos="469265" algn="l"/>
                <a:tab pos="469900" algn="l"/>
              </a:tabLst>
            </a:pPr>
            <a:r>
              <a:rPr lang="es-ES" sz="1700" spc="-5">
                <a:solidFill>
                  <a:srgbClr val="1C2346"/>
                </a:solidFill>
                <a:cs typeface="Calibri"/>
              </a:rPr>
              <a:t>Puede presentar una apelación en línea o enviarla por correo al NJDOL.</a:t>
            </a:r>
            <a:endParaRPr sz="1700">
              <a:latin typeface="Calibri"/>
              <a:cs typeface="Calibri"/>
            </a:endParaRPr>
          </a:p>
          <a:p>
            <a:pPr>
              <a:lnSpc>
                <a:spcPct val="100000"/>
              </a:lnSpc>
              <a:spcBef>
                <a:spcPts val="25"/>
              </a:spcBef>
              <a:buClr>
                <a:srgbClr val="3D899F"/>
              </a:buClr>
              <a:buFont typeface="Arial"/>
              <a:buChar char="•"/>
            </a:pPr>
            <a:endParaRPr sz="1650">
              <a:latin typeface="Calibri"/>
              <a:cs typeface="Calibri"/>
            </a:endParaRPr>
          </a:p>
          <a:p>
            <a:pPr marL="469900" indent="-457200">
              <a:lnSpc>
                <a:spcPct val="100000"/>
              </a:lnSpc>
              <a:buClr>
                <a:srgbClr val="3D899F"/>
              </a:buClr>
              <a:buFont typeface="Arial"/>
              <a:buChar char="•"/>
              <a:tabLst>
                <a:tab pos="469265" algn="l"/>
                <a:tab pos="469900" algn="l"/>
              </a:tabLst>
            </a:pPr>
            <a:r>
              <a:rPr lang="es-VE" sz="1700" spc="-5">
                <a:solidFill>
                  <a:srgbClr val="1C2346"/>
                </a:solidFill>
                <a:cs typeface="Calibri"/>
              </a:rPr>
              <a:t>Obtenga más información en </a:t>
            </a:r>
            <a:r>
              <a:rPr sz="1700" b="1" spc="-5">
                <a:solidFill>
                  <a:srgbClr val="3D899F"/>
                </a:solidFill>
                <a:latin typeface="Calibri"/>
                <a:cs typeface="Calibri"/>
              </a:rPr>
              <a:t>myunemployment.nj.gov/appeals</a:t>
            </a:r>
            <a:endParaRPr sz="1700">
              <a:latin typeface="Calibri"/>
              <a:cs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2070" y="1055677"/>
            <a:ext cx="7315530" cy="566822"/>
          </a:xfrm>
          <a:prstGeom prst="rect">
            <a:avLst/>
          </a:prstGeom>
        </p:spPr>
        <p:txBody>
          <a:bodyPr vert="horz" wrap="square" lIns="0" tIns="12700" rIns="0" bIns="0" rtlCol="0">
            <a:spAutoFit/>
          </a:bodyPr>
          <a:lstStyle/>
          <a:p>
            <a:pPr marL="12700">
              <a:lnSpc>
                <a:spcPct val="100000"/>
              </a:lnSpc>
              <a:spcBef>
                <a:spcPts val="100"/>
              </a:spcBef>
            </a:pPr>
            <a:r>
              <a:rPr lang="es-VE"/>
              <a:t>¿BENEFICIOS EN EXCESO?</a:t>
            </a:r>
            <a:endParaRPr spc="-5"/>
          </a:p>
        </p:txBody>
      </p:sp>
      <p:sp>
        <p:nvSpPr>
          <p:cNvPr id="3" name="object 3"/>
          <p:cNvSpPr txBox="1"/>
          <p:nvPr/>
        </p:nvSpPr>
        <p:spPr>
          <a:xfrm>
            <a:off x="544248" y="2059462"/>
            <a:ext cx="6603365" cy="4375557"/>
          </a:xfrm>
          <a:prstGeom prst="rect">
            <a:avLst/>
          </a:prstGeom>
        </p:spPr>
        <p:txBody>
          <a:bodyPr vert="horz" wrap="square" lIns="0" tIns="12700" rIns="0" bIns="0" rtlCol="0" anchor="t">
            <a:spAutoFit/>
          </a:bodyPr>
          <a:lstStyle/>
          <a:p>
            <a:pPr marL="469900" marR="377825" indent="-457200" algn="just">
              <a:lnSpc>
                <a:spcPct val="100000"/>
              </a:lnSpc>
              <a:spcBef>
                <a:spcPts val="100"/>
              </a:spcBef>
              <a:buClr>
                <a:srgbClr val="3D899F"/>
              </a:buClr>
              <a:buFont typeface="Arial"/>
              <a:buChar char="•"/>
              <a:tabLst>
                <a:tab pos="469900" algn="l"/>
              </a:tabLst>
            </a:pPr>
            <a:r>
              <a:rPr lang="es-ES" sz="1900" spc="-5">
                <a:solidFill>
                  <a:srgbClr val="1C2346"/>
                </a:solidFill>
                <a:cs typeface="Calibri"/>
              </a:rPr>
              <a:t>Es posible que deba devolver los beneficios de desempleo que recibió, pero a los que no tenía derecho. Recibirá un aviso explicando el motivo y el monto del pago en exceso.</a:t>
            </a:r>
            <a:endParaRPr sz="1900">
              <a:latin typeface="Calibri"/>
              <a:cs typeface="Calibri"/>
            </a:endParaRPr>
          </a:p>
          <a:p>
            <a:pPr>
              <a:lnSpc>
                <a:spcPct val="100000"/>
              </a:lnSpc>
              <a:spcBef>
                <a:spcPts val="20"/>
              </a:spcBef>
              <a:buClr>
                <a:srgbClr val="3D899F"/>
              </a:buClr>
              <a:buFont typeface="Arial"/>
              <a:buChar char="•"/>
            </a:pPr>
            <a:endParaRPr sz="1850">
              <a:latin typeface="Calibri"/>
              <a:cs typeface="Calibri"/>
            </a:endParaRPr>
          </a:p>
          <a:p>
            <a:pPr marL="469900" marR="268605" indent="-457200" algn="just">
              <a:lnSpc>
                <a:spcPct val="100000"/>
              </a:lnSpc>
              <a:buClr>
                <a:srgbClr val="3D899F"/>
              </a:buClr>
              <a:buFont typeface="Arial"/>
              <a:buChar char="•"/>
              <a:tabLst>
                <a:tab pos="469900" algn="l"/>
              </a:tabLst>
            </a:pPr>
            <a:r>
              <a:rPr lang="es-ES" sz="1900">
                <a:solidFill>
                  <a:srgbClr val="1C2346"/>
                </a:solidFill>
                <a:cs typeface="Calibri"/>
              </a:rPr>
              <a:t>Los pagos en exceso generalmente se producen cuando un trabajador no reporta ingresos durante el tiempo que recibe los beneficios.</a:t>
            </a:r>
            <a:endParaRPr sz="1900">
              <a:latin typeface="Calibri"/>
              <a:cs typeface="Calibri"/>
            </a:endParaRPr>
          </a:p>
          <a:p>
            <a:pPr>
              <a:lnSpc>
                <a:spcPct val="100000"/>
              </a:lnSpc>
              <a:spcBef>
                <a:spcPts val="25"/>
              </a:spcBef>
              <a:buClr>
                <a:srgbClr val="3D899F"/>
              </a:buClr>
              <a:buFont typeface="Arial"/>
              <a:buChar char="•"/>
            </a:pPr>
            <a:endParaRPr sz="1850">
              <a:latin typeface="Calibri"/>
              <a:cs typeface="Calibri"/>
            </a:endParaRPr>
          </a:p>
          <a:p>
            <a:pPr marL="469900" indent="-457200">
              <a:lnSpc>
                <a:spcPct val="100000"/>
              </a:lnSpc>
              <a:buClr>
                <a:srgbClr val="3D899F"/>
              </a:buClr>
              <a:buFont typeface="Arial"/>
              <a:buChar char="•"/>
              <a:tabLst>
                <a:tab pos="469265" algn="l"/>
                <a:tab pos="469900" algn="l"/>
              </a:tabLst>
            </a:pPr>
            <a:r>
              <a:rPr lang="es-ES" sz="1900" spc="-5">
                <a:solidFill>
                  <a:srgbClr val="1C2346"/>
                </a:solidFill>
                <a:cs typeface="Calibri"/>
              </a:rPr>
              <a:t>Si recibe un aviso de pago en exceso, hay algunas opciones:</a:t>
            </a:r>
            <a:endParaRPr sz="1900">
              <a:latin typeface="Calibri"/>
              <a:cs typeface="Calibri"/>
            </a:endParaRPr>
          </a:p>
          <a:p>
            <a:pPr marL="927100" lvl="1" indent="-457200">
              <a:lnSpc>
                <a:spcPct val="100000"/>
              </a:lnSpc>
              <a:buClr>
                <a:srgbClr val="3D899F"/>
              </a:buClr>
              <a:buFont typeface="Wingdings"/>
              <a:buChar char=""/>
              <a:tabLst>
                <a:tab pos="926465" algn="l"/>
                <a:tab pos="927100" algn="l"/>
              </a:tabLst>
            </a:pPr>
            <a:r>
              <a:rPr lang="es-VE" sz="1900" spc="-5">
                <a:solidFill>
                  <a:srgbClr val="1C2346"/>
                </a:solidFill>
                <a:cs typeface="Calibri"/>
              </a:rPr>
              <a:t>Hacer un pago(s)</a:t>
            </a:r>
            <a:endParaRPr sz="1900">
              <a:latin typeface="Calibri"/>
              <a:cs typeface="Calibri"/>
            </a:endParaRPr>
          </a:p>
          <a:p>
            <a:pPr marL="927100" lvl="1" indent="-457200">
              <a:lnSpc>
                <a:spcPct val="100000"/>
              </a:lnSpc>
              <a:buClr>
                <a:srgbClr val="3D899F"/>
              </a:buClr>
              <a:buFont typeface="Wingdings"/>
              <a:buChar char=""/>
              <a:tabLst>
                <a:tab pos="926465" algn="l"/>
                <a:tab pos="927100" algn="l"/>
              </a:tabLst>
            </a:pPr>
            <a:r>
              <a:rPr lang="es-VE" sz="1900" spc="-5">
                <a:solidFill>
                  <a:srgbClr val="1C2346"/>
                </a:solidFill>
                <a:cs typeface="Calibri"/>
              </a:rPr>
              <a:t>Apelar su determinación</a:t>
            </a:r>
            <a:endParaRPr sz="1900">
              <a:latin typeface="Calibri"/>
              <a:cs typeface="Calibri"/>
            </a:endParaRPr>
          </a:p>
          <a:p>
            <a:pPr marL="927100" lvl="1" indent="-457200">
              <a:lnSpc>
                <a:spcPct val="100000"/>
              </a:lnSpc>
              <a:buClr>
                <a:srgbClr val="3D899F"/>
              </a:buClr>
              <a:buFont typeface="Wingdings"/>
              <a:buChar char=""/>
              <a:tabLst>
                <a:tab pos="926465" algn="l"/>
                <a:tab pos="927100" algn="l"/>
              </a:tabLst>
            </a:pPr>
            <a:r>
              <a:rPr lang="es-ES" sz="1900" spc="-5">
                <a:solidFill>
                  <a:srgbClr val="1C2346"/>
                </a:solidFill>
                <a:cs typeface="Calibri"/>
              </a:rPr>
              <a:t>Solicitud de eximir el pago en exceso.</a:t>
            </a:r>
            <a:endParaRPr sz="1900">
              <a:latin typeface="Calibri"/>
              <a:cs typeface="Calibri"/>
            </a:endParaRPr>
          </a:p>
          <a:p>
            <a:pPr lvl="1">
              <a:lnSpc>
                <a:spcPct val="100000"/>
              </a:lnSpc>
              <a:spcBef>
                <a:spcPts val="20"/>
              </a:spcBef>
              <a:buClr>
                <a:srgbClr val="3D899F"/>
              </a:buClr>
              <a:buFont typeface="Wingdings"/>
              <a:buChar char=""/>
            </a:pPr>
            <a:endParaRPr sz="1850">
              <a:latin typeface="Calibri"/>
              <a:cs typeface="Calibri"/>
            </a:endParaRPr>
          </a:p>
          <a:p>
            <a:pPr marL="469900" indent="-457200">
              <a:lnSpc>
                <a:spcPct val="100000"/>
              </a:lnSpc>
              <a:buClr>
                <a:srgbClr val="3D899F"/>
              </a:buClr>
              <a:buFont typeface="Arial"/>
              <a:buChar char="•"/>
              <a:tabLst>
                <a:tab pos="469265" algn="l"/>
                <a:tab pos="469900" algn="l"/>
              </a:tabLst>
            </a:pPr>
            <a:r>
              <a:rPr lang="es-VE" sz="1900" spc="-5">
                <a:solidFill>
                  <a:srgbClr val="1C2346"/>
                </a:solidFill>
                <a:cs typeface="Calibri"/>
              </a:rPr>
              <a:t>Obtenga más información en </a:t>
            </a:r>
            <a:r>
              <a:rPr sz="1900" b="1">
                <a:solidFill>
                  <a:srgbClr val="3D899F"/>
                </a:solidFill>
                <a:latin typeface="Calibri"/>
                <a:cs typeface="Calibri"/>
              </a:rPr>
              <a:t>myunemployment.nj.gov/overpayments</a:t>
            </a:r>
            <a:endParaRPr sz="1900">
              <a:latin typeface="Calibri"/>
              <a:cs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2071" y="1055677"/>
            <a:ext cx="7467929" cy="566822"/>
          </a:xfrm>
          <a:prstGeom prst="rect">
            <a:avLst/>
          </a:prstGeom>
        </p:spPr>
        <p:txBody>
          <a:bodyPr vert="horz" wrap="square" lIns="0" tIns="12700" rIns="0" bIns="0" rtlCol="0">
            <a:spAutoFit/>
          </a:bodyPr>
          <a:lstStyle/>
          <a:p>
            <a:pPr marL="12700">
              <a:lnSpc>
                <a:spcPct val="100000"/>
              </a:lnSpc>
              <a:spcBef>
                <a:spcPts val="100"/>
              </a:spcBef>
            </a:pPr>
            <a:r>
              <a:rPr lang="es-VE" spc="-5"/>
              <a:t>REAPERTURA DE LOS BENEFICIOS</a:t>
            </a:r>
            <a:endParaRPr spc="-5"/>
          </a:p>
        </p:txBody>
      </p:sp>
      <p:sp>
        <p:nvSpPr>
          <p:cNvPr id="3" name="object 3"/>
          <p:cNvSpPr txBox="1"/>
          <p:nvPr/>
        </p:nvSpPr>
        <p:spPr>
          <a:xfrm>
            <a:off x="544248" y="2059462"/>
            <a:ext cx="6927215" cy="3798476"/>
          </a:xfrm>
          <a:prstGeom prst="rect">
            <a:avLst/>
          </a:prstGeom>
        </p:spPr>
        <p:txBody>
          <a:bodyPr vert="horz" wrap="square" lIns="0" tIns="12700" rIns="0" bIns="0" rtlCol="0" anchor="t">
            <a:spAutoFit/>
          </a:bodyPr>
          <a:lstStyle/>
          <a:p>
            <a:pPr marL="469900" marR="5080" indent="-457200">
              <a:lnSpc>
                <a:spcPct val="100000"/>
              </a:lnSpc>
              <a:spcBef>
                <a:spcPts val="100"/>
              </a:spcBef>
              <a:buClr>
                <a:srgbClr val="3D899F"/>
              </a:buClr>
              <a:buFont typeface="Arial"/>
              <a:buChar char="•"/>
              <a:tabLst>
                <a:tab pos="469265" algn="l"/>
                <a:tab pos="469900" algn="l"/>
              </a:tabLst>
            </a:pPr>
            <a:r>
              <a:rPr lang="es-ES" sz="1900" spc="-5">
                <a:solidFill>
                  <a:srgbClr val="1C2346"/>
                </a:solidFill>
                <a:cs typeface="Calibri"/>
              </a:rPr>
              <a:t>Tiene un año a partir de la fecha en que presenta su reclamo inicial para cobrar los beneficios máximos disponibles para usted, según su elegibilidad monetaria. Obtenga más información sobre el beneficio máximo en </a:t>
            </a:r>
            <a:r>
              <a:rPr sz="1900" b="1" spc="-5">
                <a:solidFill>
                  <a:srgbClr val="3D899F"/>
                </a:solidFill>
                <a:latin typeface="Calibri"/>
                <a:cs typeface="Calibri"/>
              </a:rPr>
              <a:t>myunemployment.nj.gov/calculate</a:t>
            </a:r>
            <a:r>
              <a:rPr sz="1900" spc="-5">
                <a:solidFill>
                  <a:srgbClr val="1C2346"/>
                </a:solidFill>
                <a:latin typeface="Calibri"/>
                <a:cs typeface="Calibri"/>
              </a:rPr>
              <a:t>.</a:t>
            </a:r>
            <a:endParaRPr sz="1900">
              <a:latin typeface="Calibri"/>
              <a:cs typeface="Calibri"/>
            </a:endParaRPr>
          </a:p>
          <a:p>
            <a:pPr>
              <a:lnSpc>
                <a:spcPct val="100000"/>
              </a:lnSpc>
              <a:spcBef>
                <a:spcPts val="20"/>
              </a:spcBef>
              <a:buClr>
                <a:srgbClr val="3D899F"/>
              </a:buClr>
              <a:buFont typeface="Arial"/>
              <a:buChar char="•"/>
            </a:pPr>
            <a:endParaRPr sz="1850">
              <a:latin typeface="Calibri"/>
              <a:cs typeface="Calibri"/>
            </a:endParaRPr>
          </a:p>
          <a:p>
            <a:pPr marL="469900" marR="207645" indent="-457200">
              <a:lnSpc>
                <a:spcPct val="100000"/>
              </a:lnSpc>
              <a:buClr>
                <a:srgbClr val="3D899F"/>
              </a:buClr>
              <a:buFont typeface="Arial"/>
              <a:buChar char="•"/>
              <a:tabLst>
                <a:tab pos="469265" algn="l"/>
                <a:tab pos="469900" algn="l"/>
              </a:tabLst>
            </a:pPr>
            <a:r>
              <a:rPr lang="es-ES" sz="1900" spc="-5">
                <a:solidFill>
                  <a:srgbClr val="1C2346"/>
                </a:solidFill>
                <a:cs typeface="Calibri"/>
              </a:rPr>
              <a:t>Si recibe beneficios por un período de tiempo, luego vuelve a trabajar, pero vuelve a estar desempleado, puede reabrir su reclamo inicial.</a:t>
            </a:r>
            <a:endParaRPr sz="1900">
              <a:latin typeface="Calibri"/>
              <a:cs typeface="Calibri"/>
            </a:endParaRPr>
          </a:p>
          <a:p>
            <a:pPr>
              <a:lnSpc>
                <a:spcPct val="100000"/>
              </a:lnSpc>
              <a:spcBef>
                <a:spcPts val="25"/>
              </a:spcBef>
              <a:buClr>
                <a:srgbClr val="3D899F"/>
              </a:buClr>
              <a:buFont typeface="Arial"/>
              <a:buChar char="•"/>
            </a:pPr>
            <a:endParaRPr sz="1850">
              <a:latin typeface="Calibri"/>
              <a:cs typeface="Calibri"/>
            </a:endParaRPr>
          </a:p>
          <a:p>
            <a:pPr marL="469900" marR="567690" indent="-457200">
              <a:buClr>
                <a:srgbClr val="3D899F"/>
              </a:buClr>
              <a:buFont typeface="Arial"/>
              <a:buChar char="•"/>
              <a:tabLst>
                <a:tab pos="469265" algn="l"/>
                <a:tab pos="469900" algn="l"/>
              </a:tabLst>
            </a:pPr>
            <a:r>
              <a:rPr lang="es-ES" sz="1900">
                <a:solidFill>
                  <a:srgbClr val="1C2346"/>
                </a:solidFill>
                <a:cs typeface="Calibri"/>
              </a:rPr>
              <a:t>También puede reabrir un reclamo después de que haya vencido un período de inelegibilidad (por ejemplo,</a:t>
            </a:r>
            <a:r>
              <a:rPr lang="es-ES" sz="1900">
                <a:solidFill>
                  <a:srgbClr val="1C2346"/>
                </a:solidFill>
                <a:ea typeface="+mn-lt"/>
                <a:cs typeface="+mn-lt"/>
              </a:rPr>
              <a:t> rechazar un trabajo adecuado o ser despedidos por mala conducta</a:t>
            </a:r>
            <a:r>
              <a:rPr lang="es-ES" sz="1900" dirty="0">
                <a:solidFill>
                  <a:srgbClr val="1C2346"/>
                </a:solidFill>
                <a:ea typeface="+mn-lt"/>
                <a:cs typeface="+mn-lt"/>
              </a:rPr>
              <a:t>.</a:t>
            </a:r>
            <a:endParaRPr lang="es-ES" sz="1900">
              <a:solidFill>
                <a:srgbClr val="000000"/>
              </a:solidFill>
              <a:ea typeface="+mn-lt"/>
              <a:cs typeface="+mn-lt"/>
            </a:endParaRPr>
          </a:p>
          <a:p>
            <a:pPr marL="469900" marR="567690" indent="-457200">
              <a:buClr>
                <a:srgbClr val="3D899F"/>
              </a:buClr>
              <a:buFont typeface="Arial"/>
              <a:buChar char="•"/>
              <a:tabLst>
                <a:tab pos="469265" algn="l"/>
                <a:tab pos="469900" algn="l"/>
              </a:tabLst>
            </a:pPr>
            <a:endParaRPr lang="es-ES" sz="1900">
              <a:solidFill>
                <a:srgbClr val="1C2346"/>
              </a:solidFill>
              <a:latin typeface="Calibri"/>
              <a:cs typeface="Calibri"/>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2070" y="1121019"/>
            <a:ext cx="6773545" cy="566822"/>
          </a:xfrm>
          <a:prstGeom prst="rect">
            <a:avLst/>
          </a:prstGeom>
        </p:spPr>
        <p:txBody>
          <a:bodyPr vert="horz" wrap="square" lIns="0" tIns="12700" rIns="0" bIns="0" rtlCol="0">
            <a:spAutoFit/>
          </a:bodyPr>
          <a:lstStyle/>
          <a:p>
            <a:pPr marL="12700">
              <a:lnSpc>
                <a:spcPct val="100000"/>
              </a:lnSpc>
              <a:spcBef>
                <a:spcPts val="100"/>
              </a:spcBef>
            </a:pPr>
            <a:r>
              <a:rPr lang="es-VE" spc="-5"/>
              <a:t>BENEFICIOS DE DEPENDENCIA</a:t>
            </a:r>
            <a:endParaRPr spc="-5"/>
          </a:p>
        </p:txBody>
      </p:sp>
      <p:sp>
        <p:nvSpPr>
          <p:cNvPr id="3" name="object 3"/>
          <p:cNvSpPr txBox="1"/>
          <p:nvPr/>
        </p:nvSpPr>
        <p:spPr>
          <a:xfrm>
            <a:off x="544249" y="2059462"/>
            <a:ext cx="6773545" cy="3990195"/>
          </a:xfrm>
          <a:prstGeom prst="rect">
            <a:avLst/>
          </a:prstGeom>
        </p:spPr>
        <p:txBody>
          <a:bodyPr vert="horz" wrap="square" lIns="0" tIns="12065" rIns="0" bIns="0" rtlCol="0">
            <a:spAutoFit/>
          </a:bodyPr>
          <a:lstStyle/>
          <a:p>
            <a:pPr marL="469900" marR="100965" indent="-457200">
              <a:lnSpc>
                <a:spcPct val="100000"/>
              </a:lnSpc>
              <a:spcBef>
                <a:spcPts val="95"/>
              </a:spcBef>
              <a:buClr>
                <a:srgbClr val="3D899F"/>
              </a:buClr>
              <a:buFont typeface="Arial"/>
              <a:buChar char="•"/>
              <a:tabLst>
                <a:tab pos="469265" algn="l"/>
                <a:tab pos="469900" algn="l"/>
              </a:tabLst>
            </a:pPr>
            <a:r>
              <a:rPr lang="es-ES" sz="2000" spc="-5">
                <a:solidFill>
                  <a:srgbClr val="1C2346"/>
                </a:solidFill>
                <a:cs typeface="Calibri"/>
              </a:rPr>
              <a:t>Si su tasa de beneficio semanal es menor que la tasa máxima de beneficio semanal y tiene dependientes, puede calificar para los Beneficios de Dependencia.</a:t>
            </a:r>
            <a:endParaRPr sz="2000">
              <a:latin typeface="Calibri"/>
              <a:cs typeface="Calibri"/>
            </a:endParaRPr>
          </a:p>
          <a:p>
            <a:pPr>
              <a:lnSpc>
                <a:spcPct val="100000"/>
              </a:lnSpc>
              <a:spcBef>
                <a:spcPts val="20"/>
              </a:spcBef>
              <a:buClr>
                <a:srgbClr val="3D899F"/>
              </a:buClr>
              <a:buFont typeface="Arial"/>
              <a:buChar char="•"/>
            </a:pPr>
            <a:endParaRPr sz="1950">
              <a:latin typeface="Calibri"/>
              <a:cs typeface="Calibri"/>
            </a:endParaRPr>
          </a:p>
          <a:p>
            <a:pPr marL="469900" marR="5080" indent="-457834">
              <a:lnSpc>
                <a:spcPct val="100000"/>
              </a:lnSpc>
              <a:buClr>
                <a:srgbClr val="3D899F"/>
              </a:buClr>
              <a:buFont typeface="Arial"/>
              <a:buChar char="•"/>
              <a:tabLst>
                <a:tab pos="469265" algn="l"/>
                <a:tab pos="469900" algn="l"/>
              </a:tabLst>
            </a:pPr>
            <a:r>
              <a:rPr lang="es-ES" sz="2000" spc="-5">
                <a:solidFill>
                  <a:srgbClr val="1C2346"/>
                </a:solidFill>
                <a:cs typeface="Calibri"/>
              </a:rPr>
              <a:t>Para hasta tres dependientes, el monto máximo es un 15 por ciento adicional de su tasa de beneficio.</a:t>
            </a:r>
            <a:endParaRPr sz="2000">
              <a:latin typeface="Calibri"/>
              <a:cs typeface="Calibri"/>
            </a:endParaRPr>
          </a:p>
          <a:p>
            <a:pPr>
              <a:lnSpc>
                <a:spcPct val="100000"/>
              </a:lnSpc>
              <a:spcBef>
                <a:spcPts val="20"/>
              </a:spcBef>
              <a:buClr>
                <a:srgbClr val="3D899F"/>
              </a:buClr>
              <a:buFont typeface="Arial"/>
              <a:buChar char="•"/>
            </a:pPr>
            <a:endParaRPr sz="1950">
              <a:latin typeface="Calibri"/>
              <a:cs typeface="Calibri"/>
            </a:endParaRPr>
          </a:p>
          <a:p>
            <a:pPr marL="469265" marR="160020" indent="-457200">
              <a:lnSpc>
                <a:spcPct val="100000"/>
              </a:lnSpc>
              <a:buClr>
                <a:srgbClr val="3D899F"/>
              </a:buClr>
              <a:buFont typeface="Arial"/>
              <a:buChar char="•"/>
              <a:tabLst>
                <a:tab pos="469265" algn="l"/>
                <a:tab pos="469900" algn="l"/>
              </a:tabLst>
            </a:pPr>
            <a:r>
              <a:rPr lang="es-ES" sz="2000" spc="-5">
                <a:solidFill>
                  <a:srgbClr val="1C2346"/>
                </a:solidFill>
                <a:cs typeface="Calibri"/>
              </a:rPr>
              <a:t>Los Beneficios de Dependencia solo aumentarán su tasa de beneficio semanal hasta la tasa máxima de beneficio semanal.</a:t>
            </a:r>
            <a:endParaRPr sz="2000">
              <a:latin typeface="Calibri"/>
              <a:cs typeface="Calibri"/>
            </a:endParaRPr>
          </a:p>
          <a:p>
            <a:pPr>
              <a:lnSpc>
                <a:spcPct val="100000"/>
              </a:lnSpc>
              <a:spcBef>
                <a:spcPts val="20"/>
              </a:spcBef>
              <a:buClr>
                <a:srgbClr val="3D899F"/>
              </a:buClr>
              <a:buFont typeface="Arial"/>
              <a:buChar char="•"/>
            </a:pPr>
            <a:endParaRPr sz="1950">
              <a:latin typeface="Calibri"/>
              <a:cs typeface="Calibri"/>
            </a:endParaRPr>
          </a:p>
          <a:p>
            <a:pPr marL="469900" indent="-457200">
              <a:lnSpc>
                <a:spcPct val="100000"/>
              </a:lnSpc>
              <a:buClr>
                <a:srgbClr val="3D899F"/>
              </a:buClr>
              <a:buFont typeface="Arial"/>
              <a:buChar char="•"/>
              <a:tabLst>
                <a:tab pos="469265" algn="l"/>
                <a:tab pos="469900" algn="l"/>
              </a:tabLst>
            </a:pPr>
            <a:r>
              <a:rPr lang="es-VE" sz="2000" spc="-5">
                <a:solidFill>
                  <a:srgbClr val="1C2346"/>
                </a:solidFill>
                <a:cs typeface="Calibri"/>
              </a:rPr>
              <a:t>Obtenga más información en </a:t>
            </a:r>
            <a:r>
              <a:rPr sz="2000" b="1" spc="-5">
                <a:solidFill>
                  <a:srgbClr val="3D899F"/>
                </a:solidFill>
                <a:latin typeface="Calibri"/>
                <a:cs typeface="Calibri"/>
              </a:rPr>
              <a:t>myunemployment.nj.gov/dependents</a:t>
            </a:r>
            <a:endParaRPr sz="2000">
              <a:latin typeface="Calibri"/>
              <a:cs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5805" y="846180"/>
            <a:ext cx="6859395" cy="1122680"/>
          </a:xfrm>
          <a:prstGeom prst="rect">
            <a:avLst/>
          </a:prstGeom>
        </p:spPr>
        <p:txBody>
          <a:bodyPr vert="horz" wrap="square" lIns="0" tIns="12700" rIns="0" bIns="0" rtlCol="0">
            <a:spAutoFit/>
          </a:bodyPr>
          <a:lstStyle/>
          <a:p>
            <a:pPr marL="12700" marR="5080">
              <a:lnSpc>
                <a:spcPct val="100000"/>
              </a:lnSpc>
              <a:spcBef>
                <a:spcPts val="100"/>
              </a:spcBef>
            </a:pPr>
            <a:r>
              <a:rPr lang="es-ES"/>
              <a:t>¿QUÉ ES EL SEGURO DE DESEMPLEO?</a:t>
            </a:r>
            <a:endParaRPr spc="-5"/>
          </a:p>
        </p:txBody>
      </p:sp>
      <p:sp>
        <p:nvSpPr>
          <p:cNvPr id="3" name="object 3"/>
          <p:cNvSpPr txBox="1"/>
          <p:nvPr/>
        </p:nvSpPr>
        <p:spPr>
          <a:xfrm>
            <a:off x="544250" y="2221938"/>
            <a:ext cx="6999550" cy="4029308"/>
          </a:xfrm>
          <a:prstGeom prst="rect">
            <a:avLst/>
          </a:prstGeom>
        </p:spPr>
        <p:txBody>
          <a:bodyPr vert="horz" wrap="square" lIns="0" tIns="12700" rIns="0" bIns="0" rtlCol="0">
            <a:spAutoFit/>
          </a:bodyPr>
          <a:lstStyle/>
          <a:p>
            <a:pPr marL="298450" marR="5080" indent="-285750">
              <a:lnSpc>
                <a:spcPct val="100000"/>
              </a:lnSpc>
              <a:spcBef>
                <a:spcPts val="100"/>
              </a:spcBef>
              <a:buClr>
                <a:srgbClr val="3D899F"/>
              </a:buClr>
              <a:buFont typeface="Arial"/>
              <a:buChar char="•"/>
              <a:tabLst>
                <a:tab pos="297815" algn="l"/>
                <a:tab pos="298450" algn="l"/>
              </a:tabLst>
            </a:pPr>
            <a:r>
              <a:rPr lang="es-ES" sz="2000" spc="-5">
                <a:solidFill>
                  <a:srgbClr val="1C2346"/>
                </a:solidFill>
                <a:cs typeface="Calibri"/>
              </a:rPr>
              <a:t>El Seguro de Desempleo (</a:t>
            </a:r>
            <a:r>
              <a:rPr lang="es-ES" sz="2000" spc="-5" err="1">
                <a:solidFill>
                  <a:srgbClr val="1C2346"/>
                </a:solidFill>
                <a:cs typeface="Calibri"/>
              </a:rPr>
              <a:t>Unemployment</a:t>
            </a:r>
            <a:r>
              <a:rPr lang="es-ES" sz="2000" spc="-5">
                <a:solidFill>
                  <a:srgbClr val="1C2346"/>
                </a:solidFill>
                <a:cs typeface="Calibri"/>
              </a:rPr>
              <a:t> </a:t>
            </a:r>
            <a:r>
              <a:rPr lang="es-ES" sz="2000" spc="-5" err="1">
                <a:solidFill>
                  <a:srgbClr val="1C2346"/>
                </a:solidFill>
                <a:cs typeface="Calibri"/>
              </a:rPr>
              <a:t>Insurance</a:t>
            </a:r>
            <a:r>
              <a:rPr lang="es-ES" sz="2000" spc="-5">
                <a:solidFill>
                  <a:srgbClr val="1C2346"/>
                </a:solidFill>
                <a:cs typeface="Calibri"/>
              </a:rPr>
              <a:t>, UI) es un programa que brinda apoyo financiero a las personas que pierden su trabajo o cuyas horas de trabajo se reducen por causas ajenas a su voluntad.</a:t>
            </a:r>
            <a:endParaRPr sz="2000">
              <a:latin typeface="Calibri"/>
              <a:cs typeface="Calibri"/>
            </a:endParaRPr>
          </a:p>
          <a:p>
            <a:pPr>
              <a:lnSpc>
                <a:spcPct val="100000"/>
              </a:lnSpc>
              <a:spcBef>
                <a:spcPts val="10"/>
              </a:spcBef>
              <a:buClr>
                <a:srgbClr val="3D899F"/>
              </a:buClr>
              <a:buFont typeface="Arial"/>
              <a:buChar char="•"/>
            </a:pPr>
            <a:endParaRPr sz="100">
              <a:latin typeface="Calibri"/>
              <a:cs typeface="Calibri"/>
            </a:endParaRPr>
          </a:p>
          <a:p>
            <a:pPr marL="298450" marR="346075" indent="-285750">
              <a:lnSpc>
                <a:spcPct val="100000"/>
              </a:lnSpc>
              <a:buClr>
                <a:srgbClr val="3D899F"/>
              </a:buClr>
              <a:buFont typeface="Arial"/>
              <a:buChar char="•"/>
              <a:tabLst>
                <a:tab pos="297815" algn="l"/>
                <a:tab pos="298450" algn="l"/>
              </a:tabLst>
            </a:pPr>
            <a:r>
              <a:rPr lang="es-ES" sz="2000" spc="-5">
                <a:solidFill>
                  <a:srgbClr val="1C2346"/>
                </a:solidFill>
                <a:cs typeface="Calibri"/>
              </a:rPr>
              <a:t>Aquellos que cumplan con los requisitos de elegibilidad pueden recibir beneficios por hasta 26 semanas durante un período de un año. Durante tiempos de alto desempleo, pueden estar disponibles otros programas de beneficios extendidos.</a:t>
            </a:r>
          </a:p>
          <a:p>
            <a:pPr marL="285750" indent="-285750" algn="l" rtl="0" fontAlgn="base">
              <a:buClr>
                <a:srgbClr val="3E8A9F"/>
              </a:buClr>
              <a:buFont typeface="Arial" panose="020B0604020202020204" pitchFamily="34" charset="0"/>
              <a:buChar char="•"/>
            </a:pPr>
            <a:r>
              <a:rPr lang="es-ES" sz="2000">
                <a:solidFill>
                  <a:srgbClr val="1C2446"/>
                </a:solidFill>
              </a:rPr>
              <a:t>Reciba el 60% de su salario semanal promedio, hasta un monto máximo.</a:t>
            </a:r>
          </a:p>
          <a:p>
            <a:pPr marL="285750" indent="-285750" algn="l" rtl="0" fontAlgn="base">
              <a:buClr>
                <a:srgbClr val="3E8A9F"/>
              </a:buClr>
              <a:buFont typeface="Arial" panose="020B0604020202020204" pitchFamily="34" charset="0"/>
              <a:buChar char="•"/>
            </a:pPr>
            <a:r>
              <a:rPr lang="es-ES" sz="2000">
                <a:solidFill>
                  <a:srgbClr val="1C2446"/>
                </a:solidFill>
              </a:rPr>
              <a:t>Requiere un número de Seguro Social válido para recibir beneficios.</a:t>
            </a:r>
            <a:endParaRPr lang="es-ES" sz="2000" spc="-5">
              <a:solidFill>
                <a:srgbClr val="1C2346"/>
              </a:solidFill>
              <a:latin typeface="Calibri"/>
              <a:cs typeface="Calibri"/>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4721" y="888029"/>
            <a:ext cx="8834556" cy="1120820"/>
          </a:xfrm>
          <a:prstGeom prst="rect">
            <a:avLst/>
          </a:prstGeom>
        </p:spPr>
        <p:txBody>
          <a:bodyPr vert="horz" wrap="square" lIns="0" tIns="12700" rIns="0" bIns="0" rtlCol="0">
            <a:spAutoFit/>
          </a:bodyPr>
          <a:lstStyle/>
          <a:p>
            <a:pPr marL="9525" marR="5080">
              <a:lnSpc>
                <a:spcPct val="100000"/>
              </a:lnSpc>
              <a:spcBef>
                <a:spcPts val="100"/>
              </a:spcBef>
            </a:pPr>
            <a:r>
              <a:rPr lang="es-ES" spc="-5"/>
              <a:t>INCAPACIDAD Y LICENCIA FAMILIAR Y EL DESEMPLEO</a:t>
            </a:r>
            <a:endParaRPr spc="-5"/>
          </a:p>
        </p:txBody>
      </p:sp>
      <p:sp>
        <p:nvSpPr>
          <p:cNvPr id="3" name="object 3"/>
          <p:cNvSpPr txBox="1"/>
          <p:nvPr/>
        </p:nvSpPr>
        <p:spPr>
          <a:xfrm>
            <a:off x="544248" y="2055652"/>
            <a:ext cx="6923352" cy="4167808"/>
          </a:xfrm>
          <a:prstGeom prst="rect">
            <a:avLst/>
          </a:prstGeom>
        </p:spPr>
        <p:txBody>
          <a:bodyPr vert="horz" wrap="square" lIns="0" tIns="12700" rIns="0" bIns="0" rtlCol="0">
            <a:spAutoFit/>
          </a:bodyPr>
          <a:lstStyle/>
          <a:p>
            <a:pPr marL="469900" marR="5080" indent="-457200">
              <a:lnSpc>
                <a:spcPct val="100000"/>
              </a:lnSpc>
              <a:spcBef>
                <a:spcPts val="100"/>
              </a:spcBef>
              <a:buClr>
                <a:srgbClr val="3D899F"/>
              </a:buClr>
              <a:buFont typeface="Arial"/>
              <a:buChar char="•"/>
              <a:tabLst>
                <a:tab pos="469265" algn="l"/>
                <a:tab pos="469900" algn="l"/>
              </a:tabLst>
            </a:pPr>
            <a:r>
              <a:rPr lang="es-ES" spc="-5">
                <a:solidFill>
                  <a:srgbClr val="1C2346"/>
                </a:solidFill>
                <a:cs typeface="Calibri"/>
              </a:rPr>
              <a:t>¿Está desempleado, pero ya no puede o no está disponible para trabajar debido a su propia condición de salud física o mental, embarazo, necesidad de vinculación o licencia para brindar cuidado?</a:t>
            </a:r>
            <a:endParaRPr>
              <a:latin typeface="Calibri"/>
              <a:cs typeface="Calibri"/>
            </a:endParaRPr>
          </a:p>
          <a:p>
            <a:pPr>
              <a:lnSpc>
                <a:spcPct val="100000"/>
              </a:lnSpc>
              <a:spcBef>
                <a:spcPts val="10"/>
              </a:spcBef>
              <a:buClr>
                <a:srgbClr val="3D899F"/>
              </a:buClr>
              <a:buFont typeface="Arial"/>
              <a:buChar char="•"/>
            </a:pPr>
            <a:endParaRPr>
              <a:latin typeface="Calibri"/>
              <a:cs typeface="Calibri"/>
            </a:endParaRPr>
          </a:p>
          <a:p>
            <a:pPr marL="927100" marR="803275" lvl="1" indent="-457200">
              <a:buClr>
                <a:srgbClr val="3D899F"/>
              </a:buClr>
              <a:buFont typeface="Arial"/>
              <a:buChar char="•"/>
              <a:tabLst>
                <a:tab pos="469265" algn="l"/>
                <a:tab pos="469900" algn="l"/>
              </a:tabLst>
            </a:pPr>
            <a:r>
              <a:rPr lang="es-ES" spc="-5">
                <a:solidFill>
                  <a:srgbClr val="1C2346"/>
                </a:solidFill>
                <a:cs typeface="Calibri"/>
              </a:rPr>
              <a:t>Puede ser elegible para los beneficios de Incapacidad durante el desempleo o para Licencia Familiar durante el desempleo.</a:t>
            </a:r>
            <a:endParaRPr>
              <a:latin typeface="Calibri"/>
              <a:cs typeface="Calibri"/>
            </a:endParaRPr>
          </a:p>
          <a:p>
            <a:pPr lvl="1">
              <a:spcBef>
                <a:spcPts val="10"/>
              </a:spcBef>
              <a:buClr>
                <a:srgbClr val="3D899F"/>
              </a:buClr>
              <a:buFont typeface="Arial"/>
              <a:buChar char="•"/>
            </a:pPr>
            <a:endParaRPr>
              <a:latin typeface="Calibri"/>
              <a:cs typeface="Calibri"/>
            </a:endParaRPr>
          </a:p>
          <a:p>
            <a:pPr marL="927100" lvl="1" indent="-457200">
              <a:buClr>
                <a:srgbClr val="3D899F"/>
              </a:buClr>
              <a:buFont typeface="Arial"/>
              <a:buChar char="•"/>
              <a:tabLst>
                <a:tab pos="469265" algn="l"/>
                <a:tab pos="469900" algn="l"/>
              </a:tabLst>
            </a:pPr>
            <a:r>
              <a:rPr lang="es-VE" spc="-5">
                <a:solidFill>
                  <a:srgbClr val="1C2346"/>
                </a:solidFill>
                <a:cs typeface="Calibri"/>
              </a:rPr>
              <a:t>Obtenga más información en </a:t>
            </a:r>
            <a:r>
              <a:rPr b="1" spc="-5">
                <a:solidFill>
                  <a:srgbClr val="3D899F"/>
                </a:solidFill>
                <a:latin typeface="Calibri"/>
                <a:cs typeface="Calibri"/>
              </a:rPr>
              <a:t>myleavebenefits.nj.gov/unemployed</a:t>
            </a:r>
            <a:endParaRPr lang="en-US" b="1" spc="-5">
              <a:solidFill>
                <a:srgbClr val="3D899F"/>
              </a:solidFill>
              <a:latin typeface="Calibri"/>
              <a:cs typeface="Calibri"/>
            </a:endParaRPr>
          </a:p>
          <a:p>
            <a:pPr marL="469900" indent="-457200">
              <a:lnSpc>
                <a:spcPct val="100000"/>
              </a:lnSpc>
              <a:buClr>
                <a:srgbClr val="3D899F"/>
              </a:buClr>
              <a:buFont typeface="Arial"/>
              <a:buChar char="•"/>
              <a:tabLst>
                <a:tab pos="469265" algn="l"/>
                <a:tab pos="469900" algn="l"/>
              </a:tabLst>
            </a:pPr>
            <a:endParaRPr lang="en-US" b="1" spc="-5">
              <a:solidFill>
                <a:srgbClr val="3D899F"/>
              </a:solidFill>
              <a:latin typeface="Calibri"/>
              <a:cs typeface="Calibri"/>
            </a:endParaRPr>
          </a:p>
          <a:p>
            <a:pPr marL="469900" indent="-457200">
              <a:buClr>
                <a:srgbClr val="3D899F"/>
              </a:buClr>
              <a:buFont typeface="Arial"/>
              <a:buChar char="•"/>
              <a:tabLst>
                <a:tab pos="469265" algn="l"/>
                <a:tab pos="469900" algn="l"/>
              </a:tabLst>
            </a:pPr>
            <a:r>
              <a:rPr lang="es-ES">
                <a:solidFill>
                  <a:srgbClr val="1C2446"/>
                </a:solidFill>
              </a:rPr>
              <a:t>Si pierde su trabajo después de tomar el Licencia Familiar y Médica Pagada (TDI/FLI) de Nueva Jersey porque su trabajo no estaba protegido por la ley estatal/federal, podría ser elegible para recibir beneficios de desempleo.</a:t>
            </a:r>
            <a:endParaRPr>
              <a:latin typeface="Calibri"/>
              <a:cs typeface="Calibri"/>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2071" y="1055677"/>
            <a:ext cx="3429329" cy="566822"/>
          </a:xfrm>
          <a:prstGeom prst="rect">
            <a:avLst/>
          </a:prstGeom>
        </p:spPr>
        <p:txBody>
          <a:bodyPr vert="horz" wrap="square" lIns="0" tIns="12700" rIns="0" bIns="0" rtlCol="0">
            <a:spAutoFit/>
          </a:bodyPr>
          <a:lstStyle/>
          <a:p>
            <a:pPr marL="12700">
              <a:lnSpc>
                <a:spcPct val="100000"/>
              </a:lnSpc>
              <a:spcBef>
                <a:spcPts val="100"/>
              </a:spcBef>
            </a:pPr>
            <a:r>
              <a:rPr lang="es-VE" spc="-5"/>
              <a:t>CONTÁCTENOS</a:t>
            </a:r>
            <a:endParaRPr/>
          </a:p>
        </p:txBody>
      </p:sp>
      <p:sp>
        <p:nvSpPr>
          <p:cNvPr id="3" name="object 3"/>
          <p:cNvSpPr txBox="1"/>
          <p:nvPr/>
        </p:nvSpPr>
        <p:spPr>
          <a:xfrm>
            <a:off x="543259" y="2281927"/>
            <a:ext cx="7734300" cy="2712922"/>
          </a:xfrm>
          <a:prstGeom prst="rect">
            <a:avLst/>
          </a:prstGeom>
        </p:spPr>
        <p:txBody>
          <a:bodyPr vert="horz" wrap="square" lIns="0" tIns="12065" rIns="0" bIns="0" rtlCol="0">
            <a:spAutoFit/>
          </a:bodyPr>
          <a:lstStyle/>
          <a:p>
            <a:pPr marL="13335">
              <a:lnSpc>
                <a:spcPct val="100000"/>
              </a:lnSpc>
              <a:spcBef>
                <a:spcPts val="95"/>
              </a:spcBef>
              <a:tabLst>
                <a:tab pos="2684780" algn="l"/>
              </a:tabLst>
            </a:pPr>
            <a:r>
              <a:rPr lang="es-ES" sz="2600" b="1" spc="-5" dirty="0">
                <a:solidFill>
                  <a:srgbClr val="3D899F"/>
                </a:solidFill>
                <a:latin typeface="Calibri"/>
                <a:cs typeface="Calibri"/>
              </a:rPr>
              <a:t>La mayoría de las personas que llaman</a:t>
            </a:r>
            <a:r>
              <a:rPr lang="es-VE" sz="2600" spc="-5" dirty="0">
                <a:solidFill>
                  <a:srgbClr val="1C2346"/>
                </a:solidFill>
                <a:latin typeface="Calibri"/>
                <a:cs typeface="Calibri"/>
              </a:rPr>
              <a:t>: </a:t>
            </a:r>
            <a:r>
              <a:rPr lang="es-VE" sz="2600" spc="-10">
                <a:solidFill>
                  <a:srgbClr val="1C2346"/>
                </a:solidFill>
                <a:latin typeface="Calibri"/>
                <a:cs typeface="Calibri"/>
              </a:rPr>
              <a:t>732-761-2020</a:t>
            </a:r>
            <a:endParaRPr lang="es-VE" sz="2600">
              <a:latin typeface="Calibri"/>
              <a:cs typeface="Calibri"/>
            </a:endParaRPr>
          </a:p>
          <a:p>
            <a:pPr>
              <a:lnSpc>
                <a:spcPct val="100000"/>
              </a:lnSpc>
              <a:spcBef>
                <a:spcPts val="10"/>
              </a:spcBef>
            </a:pPr>
            <a:endParaRPr lang="es-VE" sz="2550">
              <a:latin typeface="Calibri"/>
              <a:cs typeface="Calibri"/>
            </a:endParaRPr>
          </a:p>
          <a:p>
            <a:pPr marL="12700" marR="5080">
              <a:lnSpc>
                <a:spcPct val="100000"/>
              </a:lnSpc>
              <a:tabLst>
                <a:tab pos="2941320" algn="l"/>
              </a:tabLst>
            </a:pPr>
            <a:r>
              <a:rPr lang="es-VE" sz="2600" b="1" spc="-5">
                <a:solidFill>
                  <a:srgbClr val="3D899F"/>
                </a:solidFill>
                <a:cs typeface="Calibri"/>
              </a:rPr>
              <a:t>Reclamos fuera del estado</a:t>
            </a:r>
            <a:r>
              <a:rPr lang="es-VE" sz="2600" spc="-5">
                <a:solidFill>
                  <a:srgbClr val="1C2346"/>
                </a:solidFill>
                <a:latin typeface="Calibri"/>
                <a:cs typeface="Calibri"/>
              </a:rPr>
              <a:t>: 888-795-6672 (</a:t>
            </a:r>
            <a:r>
              <a:rPr lang="es-VE" sz="2600" spc="-5">
                <a:solidFill>
                  <a:srgbClr val="1C2346"/>
                </a:solidFill>
                <a:cs typeface="Calibri"/>
              </a:rPr>
              <a:t>debe llamar desde un teléfono con un código de área fuera del estado</a:t>
            </a:r>
            <a:r>
              <a:rPr lang="es-VE" sz="2600" spc="-5">
                <a:solidFill>
                  <a:srgbClr val="1C2346"/>
                </a:solidFill>
                <a:latin typeface="Calibri"/>
                <a:cs typeface="Calibri"/>
              </a:rPr>
              <a:t>)</a:t>
            </a:r>
            <a:endParaRPr lang="es-VE" sz="2600">
              <a:latin typeface="Calibri"/>
              <a:cs typeface="Calibri"/>
            </a:endParaRPr>
          </a:p>
          <a:p>
            <a:pPr>
              <a:lnSpc>
                <a:spcPct val="100000"/>
              </a:lnSpc>
              <a:spcBef>
                <a:spcPts val="5"/>
              </a:spcBef>
            </a:pPr>
            <a:endParaRPr lang="es-VE" sz="2000">
              <a:latin typeface="Calibri"/>
              <a:cs typeface="Calibri"/>
            </a:endParaRPr>
          </a:p>
          <a:p>
            <a:pPr marL="12700">
              <a:lnSpc>
                <a:spcPct val="100000"/>
              </a:lnSpc>
              <a:tabLst>
                <a:tab pos="2633345" algn="l"/>
              </a:tabLst>
            </a:pPr>
            <a:r>
              <a:rPr lang="es-VE" sz="2600" b="1" spc="-5">
                <a:solidFill>
                  <a:srgbClr val="3D899F"/>
                </a:solidFill>
                <a:latin typeface="Calibri"/>
                <a:cs typeface="Calibri"/>
              </a:rPr>
              <a:t>Retransmisión de New</a:t>
            </a:r>
            <a:r>
              <a:rPr lang="es-VE" sz="2600" b="1" spc="10">
                <a:solidFill>
                  <a:srgbClr val="3D899F"/>
                </a:solidFill>
                <a:latin typeface="Calibri"/>
                <a:cs typeface="Calibri"/>
              </a:rPr>
              <a:t> </a:t>
            </a:r>
            <a:r>
              <a:rPr lang="es-VE" sz="2600" b="1" spc="-5">
                <a:solidFill>
                  <a:srgbClr val="3D899F"/>
                </a:solidFill>
                <a:latin typeface="Calibri"/>
                <a:cs typeface="Calibri"/>
              </a:rPr>
              <a:t>Jersey</a:t>
            </a:r>
            <a:r>
              <a:rPr lang="es-VE" sz="2600" spc="-5">
                <a:solidFill>
                  <a:srgbClr val="1C2346"/>
                </a:solidFill>
                <a:latin typeface="Calibri"/>
                <a:cs typeface="Calibri"/>
              </a:rPr>
              <a:t>: 7-1-1</a:t>
            </a:r>
            <a:endParaRPr lang="es-VE" sz="2600">
              <a:latin typeface="Calibri"/>
              <a:cs typeface="Calibri"/>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3"/>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4"/>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119052" y="1051614"/>
            <a:ext cx="8843329" cy="6463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r>
              <a:rPr lang="es-ES" sz="3600" b="1">
                <a:solidFill>
                  <a:srgbClr val="FAF9F6"/>
                </a:solidFill>
              </a:rPr>
              <a:t>SOPORTE DE RECLAMOS EN PERSONA</a:t>
            </a:r>
            <a:endParaRPr lang="en-US"/>
          </a:p>
        </p:txBody>
      </p:sp>
      <p:sp>
        <p:nvSpPr>
          <p:cNvPr id="11" name="TextBox 10">
            <a:extLst>
              <a:ext uri="{FF2B5EF4-FFF2-40B4-BE49-F238E27FC236}">
                <a16:creationId xmlns:a16="http://schemas.microsoft.com/office/drawing/2014/main" id="{F72450A2-C3C0-1E27-3E91-A63DA0821C01}"/>
              </a:ext>
            </a:extLst>
          </p:cNvPr>
          <p:cNvSpPr txBox="1"/>
          <p:nvPr/>
        </p:nvSpPr>
        <p:spPr>
          <a:xfrm>
            <a:off x="353215" y="2478028"/>
            <a:ext cx="9235839" cy="303159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endParaRPr lang="en-US" sz="2700">
              <a:solidFill>
                <a:srgbClr val="1C2446"/>
              </a:solidFill>
            </a:endParaRPr>
          </a:p>
          <a:p>
            <a:r>
              <a:rPr lang="en-US" sz="2700">
                <a:solidFill>
                  <a:srgbClr val="1C2446"/>
                </a:solidFill>
              </a:rPr>
              <a:t>Solo </a:t>
            </a:r>
            <a:r>
              <a:rPr lang="en-US" sz="2700" err="1">
                <a:solidFill>
                  <a:srgbClr val="1C2446"/>
                </a:solidFill>
              </a:rPr>
              <a:t>por</a:t>
            </a:r>
            <a:r>
              <a:rPr lang="en-US" sz="2700">
                <a:solidFill>
                  <a:srgbClr val="1C2446"/>
                </a:solidFill>
              </a:rPr>
              <a:t> </a:t>
            </a:r>
            <a:r>
              <a:rPr lang="en-US" sz="2700" err="1">
                <a:solidFill>
                  <a:srgbClr val="1C2446"/>
                </a:solidFill>
              </a:rPr>
              <a:t>cita</a:t>
            </a:r>
            <a:r>
              <a:rPr lang="en-US" sz="2700">
                <a:solidFill>
                  <a:srgbClr val="1C2446"/>
                </a:solidFill>
              </a:rPr>
              <a:t>:</a:t>
            </a:r>
          </a:p>
          <a:p>
            <a:r>
              <a:rPr lang="en-US" sz="2700" b="1">
                <a:solidFill>
                  <a:srgbClr val="3E8A9F"/>
                </a:solidFill>
              </a:rPr>
              <a:t>myunemployment.nj.gov/appointment</a:t>
            </a:r>
            <a:endParaRPr lang="en-US" sz="2700"/>
          </a:p>
          <a:p>
            <a:endParaRPr lang="en-US" sz="2700" b="1">
              <a:solidFill>
                <a:srgbClr val="3E8A9F"/>
              </a:solidFill>
            </a:endParaRPr>
          </a:p>
          <a:p>
            <a:r>
              <a:rPr lang="pt-BR" sz="2700">
                <a:solidFill>
                  <a:srgbClr val="1C2446"/>
                </a:solidFill>
              </a:rPr>
              <a:t>Para citas ID.me visite:</a:t>
            </a:r>
          </a:p>
          <a:p>
            <a:r>
              <a:rPr lang="en-US" sz="2900" b="1">
                <a:solidFill>
                  <a:srgbClr val="3E8A9F"/>
                </a:solidFill>
              </a:rPr>
              <a:t>myunemployment.nj.gov/identity</a:t>
            </a:r>
            <a:endParaRPr lang="en-US" sz="2900">
              <a:solidFill>
                <a:srgbClr val="1C2446"/>
              </a:solidFill>
            </a:endParaRPr>
          </a:p>
          <a:p>
            <a:endParaRPr lang="en-US" sz="2700" b="1">
              <a:solidFill>
                <a:srgbClr val="3E8A9F"/>
              </a:solidFill>
            </a:endParaRPr>
          </a:p>
        </p:txBody>
      </p:sp>
    </p:spTree>
    <p:extLst>
      <p:ext uri="{BB962C8B-B14F-4D97-AF65-F5344CB8AC3E}">
        <p14:creationId xmlns:p14="http://schemas.microsoft.com/office/powerpoint/2010/main" val="585816740"/>
      </p:ext>
    </p:extLst>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3"/>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4"/>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119052" y="1051614"/>
            <a:ext cx="8843329" cy="6463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r>
              <a:rPr lang="en-US" sz="3600" b="1" dirty="0">
                <a:solidFill>
                  <a:srgbClr val="FAF9F6"/>
                </a:solidFill>
              </a:rPr>
              <a:t>CONSEJOS AL APLICAR</a:t>
            </a:r>
          </a:p>
        </p:txBody>
      </p:sp>
      <p:sp>
        <p:nvSpPr>
          <p:cNvPr id="11" name="TextBox 10">
            <a:extLst>
              <a:ext uri="{FF2B5EF4-FFF2-40B4-BE49-F238E27FC236}">
                <a16:creationId xmlns:a16="http://schemas.microsoft.com/office/drawing/2014/main" id="{F72450A2-C3C0-1E27-3E91-A63DA0821C01}"/>
              </a:ext>
            </a:extLst>
          </p:cNvPr>
          <p:cNvSpPr txBox="1"/>
          <p:nvPr/>
        </p:nvSpPr>
        <p:spPr>
          <a:xfrm>
            <a:off x="689619" y="2214223"/>
            <a:ext cx="7105871" cy="413446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marL="342900" indent="-342900" fontAlgn="base">
              <a:spcAft>
                <a:spcPts val="800"/>
              </a:spcAft>
              <a:buFont typeface="Symbol" panose="05050102010706020507" pitchFamily="18" charset="2"/>
              <a:buChar char=""/>
            </a:pPr>
            <a:r>
              <a:rPr lang="es-ES">
                <a:solidFill>
                  <a:srgbClr val="1C2446"/>
                </a:solidFill>
                <a:ea typeface="+mn-lt"/>
                <a:cs typeface="+mn-lt"/>
              </a:rPr>
              <a:t>No espere para presentar un reclamo una vez separado de su trabajo</a:t>
            </a:r>
          </a:p>
          <a:p>
            <a:pPr marL="342900" indent="-342900" fontAlgn="base">
              <a:spcAft>
                <a:spcPts val="800"/>
              </a:spcAft>
              <a:buFont typeface="Symbol" panose="05050102010706020507" pitchFamily="18" charset="2"/>
              <a:buChar char=""/>
            </a:pPr>
            <a:r>
              <a:rPr lang="es-ES">
                <a:solidFill>
                  <a:srgbClr val="1C2446"/>
                </a:solidFill>
                <a:ea typeface="+mn-lt"/>
                <a:cs typeface="+mn-lt"/>
              </a:rPr>
              <a:t>Actualmente, la solicitud en línea está disponible en inglés y español.</a:t>
            </a:r>
          </a:p>
          <a:p>
            <a:pPr marL="342900" indent="-342900" fontAlgn="base">
              <a:spcAft>
                <a:spcPts val="800"/>
              </a:spcAft>
              <a:buFont typeface="Symbol" panose="05050102010706020507" pitchFamily="18" charset="2"/>
              <a:buChar char=""/>
            </a:pPr>
            <a:r>
              <a:rPr lang="es-ES">
                <a:solidFill>
                  <a:srgbClr val="1C2446"/>
                </a:solidFill>
                <a:ea typeface="+mn-lt"/>
                <a:cs typeface="+mn-lt"/>
              </a:rPr>
              <a:t>Comuníquese con el centro de llamadas para presentar la solicitud por teléfono en otros idiomas además del inglés y español.</a:t>
            </a:r>
          </a:p>
          <a:p>
            <a:pPr marL="342900" indent="-342900">
              <a:spcAft>
                <a:spcPts val="800"/>
              </a:spcAft>
              <a:buFont typeface="Symbol" panose="05050102010706020507" pitchFamily="18" charset="2"/>
              <a:buChar char=""/>
            </a:pPr>
            <a:r>
              <a:rPr lang="es-ES">
                <a:solidFill>
                  <a:srgbClr val="1C2446"/>
                </a:solidFill>
                <a:ea typeface="+mn-lt"/>
                <a:cs typeface="+mn-lt"/>
              </a:rPr>
              <a:t>Visite la herramienta ‘Estado de reclamo’ para opciones de autoservicio</a:t>
            </a:r>
          </a:p>
          <a:p>
            <a:pPr marL="342900" indent="-342900" fontAlgn="base">
              <a:spcAft>
                <a:spcPts val="800"/>
              </a:spcAft>
              <a:buFont typeface="Symbol" panose="05050102010706020507" pitchFamily="18" charset="2"/>
              <a:buChar char=""/>
            </a:pPr>
            <a:r>
              <a:rPr lang="es-ES">
                <a:solidFill>
                  <a:srgbClr val="1C2446"/>
                </a:solidFill>
                <a:ea typeface="+mn-lt"/>
                <a:cs typeface="+mn-lt"/>
              </a:rPr>
              <a:t>Comuníquese con el servicio al cliente de UI al 732-761-2020 durante los siguientes horarios: ​</a:t>
            </a:r>
          </a:p>
          <a:p>
            <a:pPr lvl="1" fontAlgn="base">
              <a:spcAft>
                <a:spcPts val="800"/>
              </a:spcAft>
            </a:pPr>
            <a:r>
              <a:rPr lang="es-ES">
                <a:solidFill>
                  <a:srgbClr val="1C2446"/>
                </a:solidFill>
                <a:ea typeface="+mn-lt"/>
                <a:cs typeface="+mn-lt"/>
              </a:rPr>
              <a:t>- 8:00 a. m. a 3:00 p. m., de lunes a viernes (excepto festivos)</a:t>
            </a:r>
          </a:p>
          <a:p>
            <a:pPr lvl="1" fontAlgn="base">
              <a:spcAft>
                <a:spcPts val="800"/>
              </a:spcAft>
            </a:pPr>
            <a:r>
              <a:rPr lang="es-ES">
                <a:solidFill>
                  <a:srgbClr val="1C2446"/>
                </a:solidFill>
                <a:ea typeface="+mn-lt"/>
                <a:cs typeface="+mn-lt"/>
              </a:rPr>
              <a:t>- Recomendamos llamar a las 8 am</a:t>
            </a:r>
            <a:endParaRPr lang="en-US">
              <a:latin typeface="+mj-lt"/>
            </a:endParaRPr>
          </a:p>
          <a:p>
            <a:pPr marL="0" indent="0" fontAlgn="base">
              <a:buNone/>
            </a:pPr>
            <a:endParaRPr lang="en-US"/>
          </a:p>
          <a:p>
            <a:pPr marL="0" indent="0" algn="l" rtl="0" fontAlgn="base">
              <a:buNone/>
            </a:pPr>
            <a:endParaRPr lang="en-US"/>
          </a:p>
        </p:txBody>
      </p:sp>
    </p:spTree>
    <p:extLst>
      <p:ext uri="{BB962C8B-B14F-4D97-AF65-F5344CB8AC3E}">
        <p14:creationId xmlns:p14="http://schemas.microsoft.com/office/powerpoint/2010/main" val="2595376889"/>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5804" y="1127614"/>
            <a:ext cx="8383396" cy="566822"/>
          </a:xfrm>
          <a:prstGeom prst="rect">
            <a:avLst/>
          </a:prstGeom>
        </p:spPr>
        <p:txBody>
          <a:bodyPr vert="horz" wrap="square" lIns="0" tIns="12700" rIns="0" bIns="0" rtlCol="0">
            <a:spAutoFit/>
          </a:bodyPr>
          <a:lstStyle/>
          <a:p>
            <a:pPr marL="12700">
              <a:lnSpc>
                <a:spcPct val="100000"/>
              </a:lnSpc>
              <a:spcBef>
                <a:spcPts val="100"/>
              </a:spcBef>
            </a:pPr>
            <a:r>
              <a:rPr lang="es-ES"/>
              <a:t>¿QUIÉN ES ELEGIBLE PARA LOS BENEFICIOS?</a:t>
            </a:r>
            <a:endParaRPr spc="-5"/>
          </a:p>
        </p:txBody>
      </p:sp>
      <p:sp>
        <p:nvSpPr>
          <p:cNvPr id="3" name="object 3"/>
          <p:cNvSpPr txBox="1"/>
          <p:nvPr/>
        </p:nvSpPr>
        <p:spPr>
          <a:xfrm>
            <a:off x="474855" y="2133600"/>
            <a:ext cx="6523990" cy="4474943"/>
          </a:xfrm>
          <a:prstGeom prst="rect">
            <a:avLst/>
          </a:prstGeom>
        </p:spPr>
        <p:txBody>
          <a:bodyPr vert="horz" wrap="square" lIns="0" tIns="12065" rIns="0" bIns="0" rtlCol="0">
            <a:spAutoFit/>
          </a:bodyPr>
          <a:lstStyle/>
          <a:p>
            <a:pPr marL="298450" marR="18415" indent="-285750">
              <a:lnSpc>
                <a:spcPct val="100000"/>
              </a:lnSpc>
              <a:spcBef>
                <a:spcPts val="95"/>
              </a:spcBef>
              <a:buClr>
                <a:srgbClr val="3D899F"/>
              </a:buClr>
              <a:buFont typeface="Arial"/>
              <a:buChar char="•"/>
              <a:tabLst>
                <a:tab pos="297815" algn="l"/>
                <a:tab pos="298450" algn="l"/>
              </a:tabLst>
            </a:pPr>
            <a:r>
              <a:rPr lang="es-VE" sz="2000" spc="-10">
                <a:solidFill>
                  <a:srgbClr val="1C2346"/>
                </a:solidFill>
                <a:cs typeface="Calibri"/>
              </a:rPr>
              <a:t>Cuando solicita por primera vez los beneficios del seguro de desempleo, el NJDOL revisa la información que usted y su(s) empleador(es) proporcionan.</a:t>
            </a:r>
            <a:endParaRPr lang="es-VE" sz="2000">
              <a:latin typeface="Calibri"/>
              <a:cs typeface="Calibri"/>
            </a:endParaRPr>
          </a:p>
          <a:p>
            <a:pPr>
              <a:lnSpc>
                <a:spcPct val="100000"/>
              </a:lnSpc>
              <a:spcBef>
                <a:spcPts val="20"/>
              </a:spcBef>
              <a:buClr>
                <a:srgbClr val="3D899F"/>
              </a:buClr>
              <a:buFont typeface="Arial"/>
              <a:buChar char="•"/>
            </a:pPr>
            <a:endParaRPr lang="es-VE" sz="500">
              <a:latin typeface="Calibri"/>
              <a:cs typeface="Calibri"/>
            </a:endParaRPr>
          </a:p>
          <a:p>
            <a:pPr marL="298450" marR="55244" indent="-285750" algn="just">
              <a:lnSpc>
                <a:spcPct val="100000"/>
              </a:lnSpc>
              <a:buClr>
                <a:srgbClr val="3D899F"/>
              </a:buClr>
              <a:buFont typeface="Arial"/>
              <a:buChar char="•"/>
              <a:tabLst>
                <a:tab pos="298450" algn="l"/>
              </a:tabLst>
            </a:pPr>
            <a:r>
              <a:rPr lang="es-VE" sz="2000" spc="-5">
                <a:solidFill>
                  <a:srgbClr val="1C2346"/>
                </a:solidFill>
                <a:cs typeface="Calibri"/>
              </a:rPr>
              <a:t>Para calificar, debe cumplir con todos los requisitos de elegibilidad bajo las leyes y reglamentos federales y estatales de compensación por desempleo. Hay dos categorías principales de elegibilidad:</a:t>
            </a:r>
            <a:endParaRPr lang="es-VE" sz="2000">
              <a:latin typeface="Calibri"/>
              <a:cs typeface="Calibri"/>
            </a:endParaRPr>
          </a:p>
          <a:p>
            <a:pPr>
              <a:lnSpc>
                <a:spcPct val="100000"/>
              </a:lnSpc>
              <a:spcBef>
                <a:spcPts val="40"/>
              </a:spcBef>
              <a:buClr>
                <a:srgbClr val="3D899F"/>
              </a:buClr>
              <a:buFont typeface="Arial"/>
              <a:buChar char="•"/>
            </a:pPr>
            <a:endParaRPr lang="es-VE" sz="1750">
              <a:latin typeface="Calibri"/>
              <a:cs typeface="Calibri"/>
            </a:endParaRPr>
          </a:p>
          <a:p>
            <a:pPr marL="926465" marR="17145" lvl="1" indent="-342900">
              <a:lnSpc>
                <a:spcPct val="100000"/>
              </a:lnSpc>
              <a:buClr>
                <a:srgbClr val="3D899F"/>
              </a:buClr>
              <a:buFont typeface="Wingdings"/>
              <a:buChar char=""/>
              <a:tabLst>
                <a:tab pos="926465" algn="l"/>
                <a:tab pos="927100" algn="l"/>
              </a:tabLst>
            </a:pPr>
            <a:r>
              <a:rPr lang="es-VE" sz="1800" b="1" spc="-5">
                <a:solidFill>
                  <a:srgbClr val="1C2346"/>
                </a:solidFill>
                <a:latin typeface="Calibri"/>
                <a:cs typeface="Calibri"/>
              </a:rPr>
              <a:t>Monetaria </a:t>
            </a:r>
            <a:r>
              <a:rPr lang="es-VE" sz="1800" b="1">
                <a:solidFill>
                  <a:srgbClr val="1C2346"/>
                </a:solidFill>
                <a:latin typeface="Calibri"/>
                <a:cs typeface="Calibri"/>
              </a:rPr>
              <a:t>– </a:t>
            </a:r>
            <a:r>
              <a:rPr lang="es-VE" spc="-5">
                <a:solidFill>
                  <a:srgbClr val="1C2346"/>
                </a:solidFill>
                <a:cs typeface="Calibri"/>
              </a:rPr>
              <a:t>los reclamantes deben ganar una cierta cantidad de dinero durante su "período base" para ser elegibles para los beneficios.</a:t>
            </a:r>
            <a:endParaRPr lang="es-VE" sz="1800">
              <a:latin typeface="Calibri"/>
              <a:cs typeface="Calibri"/>
            </a:endParaRPr>
          </a:p>
          <a:p>
            <a:pPr lvl="1">
              <a:lnSpc>
                <a:spcPct val="100000"/>
              </a:lnSpc>
              <a:spcBef>
                <a:spcPts val="20"/>
              </a:spcBef>
              <a:buClr>
                <a:srgbClr val="3D899F"/>
              </a:buClr>
              <a:buFont typeface="Wingdings"/>
              <a:buChar char=""/>
            </a:pPr>
            <a:endParaRPr lang="es-VE" sz="1750">
              <a:latin typeface="Calibri"/>
              <a:cs typeface="Calibri"/>
            </a:endParaRPr>
          </a:p>
          <a:p>
            <a:pPr marL="927100" marR="5080" lvl="1" indent="-343535">
              <a:lnSpc>
                <a:spcPct val="100000"/>
              </a:lnSpc>
              <a:spcBef>
                <a:spcPts val="5"/>
              </a:spcBef>
              <a:buClr>
                <a:srgbClr val="3D899F"/>
              </a:buClr>
              <a:buFont typeface="Wingdings"/>
              <a:buChar char=""/>
              <a:tabLst>
                <a:tab pos="926465" algn="l"/>
                <a:tab pos="927100" algn="l"/>
              </a:tabLst>
            </a:pPr>
            <a:r>
              <a:rPr lang="es-VE" sz="1800" b="1" spc="-5">
                <a:solidFill>
                  <a:srgbClr val="1C2346"/>
                </a:solidFill>
                <a:latin typeface="Calibri"/>
                <a:cs typeface="Calibri"/>
              </a:rPr>
              <a:t>No monetaria </a:t>
            </a:r>
            <a:r>
              <a:rPr lang="es-VE" sz="1800" b="1">
                <a:solidFill>
                  <a:srgbClr val="1C2346"/>
                </a:solidFill>
                <a:latin typeface="Calibri"/>
                <a:cs typeface="Calibri"/>
              </a:rPr>
              <a:t>– </a:t>
            </a:r>
            <a:r>
              <a:rPr lang="es-VE" spc="-5">
                <a:solidFill>
                  <a:srgbClr val="1C2346"/>
                </a:solidFill>
                <a:cs typeface="Calibri"/>
              </a:rPr>
              <a:t>los reclamantes deben haber perdido su trabajo o haber tenido una reducción en las horas de trabajo por causas ajenas a su voluntad.</a:t>
            </a:r>
            <a:endParaRPr lang="es-VE" sz="1800">
              <a:latin typeface="Calibri"/>
              <a:cs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5804" y="846180"/>
            <a:ext cx="8688195" cy="1122680"/>
          </a:xfrm>
          <a:prstGeom prst="rect">
            <a:avLst/>
          </a:prstGeom>
        </p:spPr>
        <p:txBody>
          <a:bodyPr vert="horz" wrap="square" lIns="0" tIns="12700" rIns="0" bIns="0" rtlCol="0">
            <a:spAutoFit/>
          </a:bodyPr>
          <a:lstStyle/>
          <a:p>
            <a:pPr marL="12700">
              <a:lnSpc>
                <a:spcPct val="100000"/>
              </a:lnSpc>
              <a:spcBef>
                <a:spcPts val="100"/>
              </a:spcBef>
            </a:pPr>
            <a:r>
              <a:rPr lang="es-VE"/>
              <a:t>¿QUIÉN ES ELEGIBLE PARA LOS BENEFICIOS? </a:t>
            </a:r>
            <a:r>
              <a:rPr lang="es-VE" i="1" spc="-5">
                <a:latin typeface="Calibri"/>
                <a:cs typeface="Calibri"/>
              </a:rPr>
              <a:t>continuación</a:t>
            </a:r>
          </a:p>
        </p:txBody>
      </p:sp>
      <p:sp>
        <p:nvSpPr>
          <p:cNvPr id="3" name="object 3"/>
          <p:cNvSpPr txBox="1"/>
          <p:nvPr/>
        </p:nvSpPr>
        <p:spPr>
          <a:xfrm>
            <a:off x="544250" y="2222700"/>
            <a:ext cx="6406515" cy="4067780"/>
          </a:xfrm>
          <a:prstGeom prst="rect">
            <a:avLst/>
          </a:prstGeom>
        </p:spPr>
        <p:txBody>
          <a:bodyPr vert="horz" wrap="square" lIns="0" tIns="12700" rIns="0" bIns="0" rtlCol="0">
            <a:spAutoFit/>
          </a:bodyPr>
          <a:lstStyle/>
          <a:p>
            <a:pPr marL="355600" marR="5080" indent="-342900">
              <a:lnSpc>
                <a:spcPct val="100000"/>
              </a:lnSpc>
              <a:spcBef>
                <a:spcPts val="100"/>
              </a:spcBef>
              <a:buClr>
                <a:srgbClr val="3D899F"/>
              </a:buClr>
              <a:buFont typeface="Arial"/>
              <a:buChar char="•"/>
              <a:tabLst>
                <a:tab pos="354965" algn="l"/>
                <a:tab pos="355600" algn="l"/>
              </a:tabLst>
            </a:pPr>
            <a:r>
              <a:rPr lang="es-ES" sz="2400" spc="-5">
                <a:solidFill>
                  <a:srgbClr val="1C2346"/>
                </a:solidFill>
                <a:cs typeface="Calibri"/>
              </a:rPr>
              <a:t>Después de calificar por primera vez para los beneficios, cada semana debe </a:t>
            </a:r>
            <a:endParaRPr lang="es-ES" sz="2400">
              <a:latin typeface="Calibri"/>
              <a:cs typeface="Calibri"/>
            </a:endParaRPr>
          </a:p>
          <a:p>
            <a:pPr marL="1096645" lvl="1" indent="-457834">
              <a:lnSpc>
                <a:spcPct val="100000"/>
              </a:lnSpc>
              <a:buClr>
                <a:srgbClr val="3D899F"/>
              </a:buClr>
              <a:buAutoNum type="arabicParenR"/>
              <a:tabLst>
                <a:tab pos="1096645" algn="l"/>
                <a:tab pos="1097280" algn="l"/>
              </a:tabLst>
            </a:pPr>
            <a:r>
              <a:rPr lang="en-US" sz="2400" spc="-5">
                <a:solidFill>
                  <a:srgbClr val="1C2346"/>
                </a:solidFill>
                <a:cs typeface="Calibri"/>
              </a:rPr>
              <a:t>Estar </a:t>
            </a:r>
            <a:r>
              <a:rPr lang="en-US" sz="2400" spc="-5" err="1">
                <a:solidFill>
                  <a:srgbClr val="1C2346"/>
                </a:solidFill>
                <a:cs typeface="Calibri"/>
              </a:rPr>
              <a:t>apto</a:t>
            </a:r>
            <a:r>
              <a:rPr lang="en-US" sz="2400" spc="-5">
                <a:solidFill>
                  <a:srgbClr val="1C2346"/>
                </a:solidFill>
                <a:cs typeface="Calibri"/>
              </a:rPr>
              <a:t> para </a:t>
            </a:r>
            <a:r>
              <a:rPr lang="en-US" sz="2400" spc="-5" err="1">
                <a:solidFill>
                  <a:srgbClr val="1C2346"/>
                </a:solidFill>
                <a:cs typeface="Calibri"/>
              </a:rPr>
              <a:t>trabajar</a:t>
            </a:r>
            <a:endParaRPr lang="en-US" sz="2400" spc="-5" dirty="0">
              <a:solidFill>
                <a:srgbClr val="1C2346"/>
              </a:solidFill>
              <a:cs typeface="Calibri"/>
            </a:endParaRPr>
          </a:p>
          <a:p>
            <a:pPr marL="1096645" lvl="1" indent="-457834">
              <a:lnSpc>
                <a:spcPct val="100000"/>
              </a:lnSpc>
              <a:buClr>
                <a:srgbClr val="3D899F"/>
              </a:buClr>
              <a:buAutoNum type="arabicParenR"/>
              <a:tabLst>
                <a:tab pos="1096645" algn="l"/>
                <a:tab pos="1097280" algn="l"/>
              </a:tabLst>
            </a:pPr>
            <a:r>
              <a:rPr lang="es-VE" sz="2400" spc="-5">
                <a:solidFill>
                  <a:srgbClr val="1C2346"/>
                </a:solidFill>
                <a:cs typeface="Calibri"/>
              </a:rPr>
              <a:t>buscar activamente trabajo</a:t>
            </a:r>
            <a:endParaRPr lang="es-VE" sz="2400" dirty="0">
              <a:cs typeface="Calibri"/>
            </a:endParaRPr>
          </a:p>
          <a:p>
            <a:pPr marL="1096645" lvl="1" indent="-457834">
              <a:lnSpc>
                <a:spcPct val="100000"/>
              </a:lnSpc>
              <a:buClr>
                <a:srgbClr val="3D899F"/>
              </a:buClr>
              <a:buAutoNum type="arabicParenR"/>
              <a:tabLst>
                <a:tab pos="1096645" algn="l"/>
                <a:tab pos="1097280" algn="l"/>
              </a:tabLst>
            </a:pPr>
            <a:r>
              <a:rPr lang="es-VE" sz="2400" spc="-5">
                <a:solidFill>
                  <a:srgbClr val="1C2346"/>
                </a:solidFill>
                <a:latin typeface="Calibri"/>
                <a:cs typeface="Calibri"/>
              </a:rPr>
              <a:t>estar disponible para trabajar</a:t>
            </a:r>
            <a:endParaRPr lang="en-US" sz="2400" dirty="0">
              <a:latin typeface="Calibri"/>
              <a:cs typeface="Calibri"/>
            </a:endParaRPr>
          </a:p>
          <a:p>
            <a:pPr marL="1096645" lvl="1" indent="-457834">
              <a:lnSpc>
                <a:spcPct val="100000"/>
              </a:lnSpc>
              <a:buClr>
                <a:srgbClr val="3D899F"/>
              </a:buClr>
              <a:buAutoNum type="arabicParenR"/>
              <a:tabLst>
                <a:tab pos="1096645" algn="l"/>
                <a:tab pos="1097280" algn="l"/>
              </a:tabLst>
            </a:pPr>
            <a:r>
              <a:rPr lang="es-ES" sz="2400" spc="-5">
                <a:solidFill>
                  <a:srgbClr val="1C2346"/>
                </a:solidFill>
                <a:cs typeface="Calibri"/>
              </a:rPr>
              <a:t>y no rechazar una oferta de trabajo adecuado</a:t>
            </a:r>
            <a:endParaRPr lang="en-US" sz="2400" dirty="0">
              <a:latin typeface="Calibri"/>
              <a:cs typeface="Calibri"/>
            </a:endParaRPr>
          </a:p>
          <a:p>
            <a:pPr lvl="1">
              <a:lnSpc>
                <a:spcPct val="100000"/>
              </a:lnSpc>
              <a:spcBef>
                <a:spcPts val="10"/>
              </a:spcBef>
              <a:buClr>
                <a:srgbClr val="3D899F"/>
              </a:buClr>
              <a:buFont typeface="Calibri"/>
              <a:buAutoNum type="arabicParenR"/>
            </a:pPr>
            <a:endParaRPr sz="2350">
              <a:latin typeface="Calibri"/>
              <a:cs typeface="Calibri"/>
            </a:endParaRPr>
          </a:p>
          <a:p>
            <a:pPr marL="355600" marR="592455" indent="-342900" algn="just">
              <a:lnSpc>
                <a:spcPct val="100000"/>
              </a:lnSpc>
              <a:buClr>
                <a:srgbClr val="3D899F"/>
              </a:buClr>
              <a:buFont typeface="Arial"/>
              <a:buChar char="•"/>
              <a:tabLst>
                <a:tab pos="355600" algn="l"/>
              </a:tabLst>
            </a:pPr>
            <a:r>
              <a:rPr lang="es-ES" sz="2400" spc="-5">
                <a:solidFill>
                  <a:srgbClr val="1C2346"/>
                </a:solidFill>
                <a:cs typeface="Calibri"/>
              </a:rPr>
              <a:t>También </a:t>
            </a:r>
            <a:r>
              <a:rPr lang="es-ES" sz="2400" spc="-5" dirty="0">
                <a:solidFill>
                  <a:srgbClr val="1C2346"/>
                </a:solidFill>
                <a:cs typeface="Calibri"/>
              </a:rPr>
              <a:t>debe</a:t>
            </a:r>
            <a:r>
              <a:rPr lang="es-ES" sz="2400" spc="-5">
                <a:solidFill>
                  <a:srgbClr val="1C2346"/>
                </a:solidFill>
                <a:cs typeface="Calibri"/>
              </a:rPr>
              <a:t> asistir a sus citas con NJDOL cuando estén programadas para continuar </a:t>
            </a:r>
            <a:r>
              <a:rPr lang="en-US" sz="2400" spc="-5" err="1">
                <a:solidFill>
                  <a:srgbClr val="1C2346"/>
                </a:solidFill>
                <a:cs typeface="Calibri"/>
              </a:rPr>
              <a:t>recibiéndo</a:t>
            </a:r>
            <a:r>
              <a:rPr lang="en-US" sz="2400" spc="-5">
                <a:solidFill>
                  <a:srgbClr val="1C2346"/>
                </a:solidFill>
                <a:cs typeface="Calibri"/>
              </a:rPr>
              <a:t> </a:t>
            </a:r>
            <a:r>
              <a:rPr lang="en-US" sz="2400" spc="-5" err="1">
                <a:solidFill>
                  <a:srgbClr val="1C2346"/>
                </a:solidFill>
                <a:cs typeface="Calibri"/>
              </a:rPr>
              <a:t>los</a:t>
            </a:r>
            <a:r>
              <a:rPr lang="en-US" sz="2400" spc="-5">
                <a:solidFill>
                  <a:srgbClr val="1C2346"/>
                </a:solidFill>
                <a:cs typeface="Calibri"/>
              </a:rPr>
              <a:t> </a:t>
            </a:r>
            <a:r>
              <a:rPr lang="en-US" sz="2400" spc="-5" err="1">
                <a:solidFill>
                  <a:srgbClr val="1C2346"/>
                </a:solidFill>
                <a:cs typeface="Calibri"/>
              </a:rPr>
              <a:t>beneficios</a:t>
            </a:r>
            <a:r>
              <a:rPr lang="es-ES" sz="2400" spc="-5">
                <a:solidFill>
                  <a:srgbClr val="1C2346"/>
                </a:solidFill>
                <a:cs typeface="Calibri"/>
              </a:rPr>
              <a:t>.</a:t>
            </a:r>
            <a:endParaRPr sz="2400">
              <a:latin typeface="Calibri"/>
              <a:cs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5805" y="1127614"/>
            <a:ext cx="7164195" cy="566822"/>
          </a:xfrm>
          <a:prstGeom prst="rect">
            <a:avLst/>
          </a:prstGeom>
        </p:spPr>
        <p:txBody>
          <a:bodyPr vert="horz" wrap="square" lIns="0" tIns="12700" rIns="0" bIns="0" rtlCol="0">
            <a:spAutoFit/>
          </a:bodyPr>
          <a:lstStyle/>
          <a:p>
            <a:pPr marL="12700">
              <a:lnSpc>
                <a:spcPct val="100000"/>
              </a:lnSpc>
              <a:spcBef>
                <a:spcPts val="100"/>
              </a:spcBef>
            </a:pPr>
            <a:r>
              <a:rPr lang="es-VE"/>
              <a:t>¿POR QUÉ ESTÁ DESEMPLEADO?</a:t>
            </a:r>
            <a:endParaRPr lang="es-VE" spc="-5"/>
          </a:p>
        </p:txBody>
      </p:sp>
      <p:sp>
        <p:nvSpPr>
          <p:cNvPr id="3" name="object 3"/>
          <p:cNvSpPr txBox="1"/>
          <p:nvPr/>
        </p:nvSpPr>
        <p:spPr>
          <a:xfrm>
            <a:off x="544250" y="2059462"/>
            <a:ext cx="6394450" cy="4182555"/>
          </a:xfrm>
          <a:prstGeom prst="rect">
            <a:avLst/>
          </a:prstGeom>
        </p:spPr>
        <p:txBody>
          <a:bodyPr vert="horz" wrap="square" lIns="0" tIns="12065" rIns="0" bIns="0" rtlCol="0">
            <a:spAutoFit/>
          </a:bodyPr>
          <a:lstStyle/>
          <a:p>
            <a:pPr marL="355600" marR="19685" indent="-342900">
              <a:lnSpc>
                <a:spcPct val="100000"/>
              </a:lnSpc>
              <a:spcBef>
                <a:spcPts val="95"/>
              </a:spcBef>
              <a:buClr>
                <a:srgbClr val="3D899F"/>
              </a:buClr>
              <a:buFont typeface="Arial"/>
              <a:buChar char="•"/>
              <a:tabLst>
                <a:tab pos="354965" algn="l"/>
                <a:tab pos="355600" algn="l"/>
              </a:tabLst>
            </a:pPr>
            <a:r>
              <a:rPr lang="es-ES" sz="2000" spc="-5">
                <a:solidFill>
                  <a:srgbClr val="1C2346"/>
                </a:solidFill>
                <a:cs typeface="Calibri"/>
              </a:rPr>
              <a:t>Los beneficios del seguro de desempleo están destinados a las personas que pierden su trabajo "por causas ajenas a su voluntad", como la falta de trabajo de un empleador o un despido debido a una reducción de personal.</a:t>
            </a:r>
            <a:endParaRPr sz="2000">
              <a:latin typeface="Calibri"/>
              <a:cs typeface="Calibri"/>
            </a:endParaRPr>
          </a:p>
          <a:p>
            <a:pPr>
              <a:lnSpc>
                <a:spcPct val="100000"/>
              </a:lnSpc>
              <a:spcBef>
                <a:spcPts val="20"/>
              </a:spcBef>
              <a:buClr>
                <a:srgbClr val="3D899F"/>
              </a:buClr>
              <a:buFont typeface="Arial"/>
              <a:buChar char="•"/>
            </a:pPr>
            <a:endParaRPr sz="1950">
              <a:latin typeface="Calibri"/>
              <a:cs typeface="Calibri"/>
            </a:endParaRPr>
          </a:p>
          <a:p>
            <a:pPr marL="355600" marR="5080" indent="-342900">
              <a:lnSpc>
                <a:spcPct val="100000"/>
              </a:lnSpc>
              <a:buClr>
                <a:srgbClr val="3D899F"/>
              </a:buClr>
              <a:buFont typeface="Arial"/>
              <a:buChar char="•"/>
              <a:tabLst>
                <a:tab pos="354965" algn="l"/>
                <a:tab pos="355600" algn="l"/>
              </a:tabLst>
            </a:pPr>
            <a:r>
              <a:rPr lang="es-ES" sz="2000" spc="-5">
                <a:solidFill>
                  <a:srgbClr val="1C2346"/>
                </a:solidFill>
                <a:cs typeface="Calibri"/>
              </a:rPr>
              <a:t>Si lo despidieron debido a conducta no apropiada o si renunció voluntariamente sin una razón justificada relacionado con el trabajo , es posible que se le nieguen los beneficios o que requiera un período de espera. En estos casos, NJDOL revisará su elegibilidad:</a:t>
            </a:r>
            <a:endParaRPr sz="2000">
              <a:latin typeface="Calibri"/>
              <a:cs typeface="Calibri"/>
            </a:endParaRPr>
          </a:p>
          <a:p>
            <a:pPr>
              <a:lnSpc>
                <a:spcPct val="100000"/>
              </a:lnSpc>
              <a:spcBef>
                <a:spcPts val="40"/>
              </a:spcBef>
              <a:buClr>
                <a:srgbClr val="3D899F"/>
              </a:buClr>
              <a:buFont typeface="Arial"/>
              <a:buChar char="•"/>
            </a:pPr>
            <a:endParaRPr sz="1750">
              <a:latin typeface="Calibri"/>
              <a:cs typeface="Calibri"/>
            </a:endParaRPr>
          </a:p>
          <a:p>
            <a:pPr marL="927100" marR="393065" lvl="1" indent="-457834">
              <a:lnSpc>
                <a:spcPct val="100000"/>
              </a:lnSpc>
              <a:buClr>
                <a:srgbClr val="3D899F"/>
              </a:buClr>
              <a:buFont typeface="Wingdings"/>
              <a:buChar char=""/>
              <a:tabLst>
                <a:tab pos="926465" algn="l"/>
                <a:tab pos="927100" algn="l"/>
              </a:tabLst>
            </a:pPr>
            <a:r>
              <a:rPr lang="es-ES" spc="-5">
                <a:solidFill>
                  <a:srgbClr val="1C2346"/>
                </a:solidFill>
                <a:cs typeface="Calibri"/>
              </a:rPr>
              <a:t>Un representante de NJDOL realizará una investigación por teléfono o correo electrónico.</a:t>
            </a:r>
            <a:endParaRPr sz="1800">
              <a:latin typeface="Calibri"/>
              <a:cs typeface="Calibri"/>
            </a:endParaRPr>
          </a:p>
          <a:p>
            <a:pPr marL="927100" lvl="1" indent="-457200">
              <a:lnSpc>
                <a:spcPct val="100000"/>
              </a:lnSpc>
              <a:buClr>
                <a:srgbClr val="3D899F"/>
              </a:buClr>
              <a:buFont typeface="Wingdings"/>
              <a:buChar char=""/>
              <a:tabLst>
                <a:tab pos="926465" algn="l"/>
                <a:tab pos="927100" algn="l"/>
              </a:tabLst>
            </a:pPr>
            <a:r>
              <a:rPr lang="es-ES" spc="-5">
                <a:solidFill>
                  <a:srgbClr val="1C2346"/>
                </a:solidFill>
                <a:cs typeface="Calibri"/>
              </a:rPr>
              <a:t>Se le puede pedir al empleador que participe</a:t>
            </a:r>
            <a:endParaRPr sz="1800">
              <a:latin typeface="Calibri"/>
              <a:cs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5804" y="1127614"/>
            <a:ext cx="6554595" cy="566822"/>
          </a:xfrm>
          <a:prstGeom prst="rect">
            <a:avLst/>
          </a:prstGeom>
        </p:spPr>
        <p:txBody>
          <a:bodyPr vert="horz" wrap="square" lIns="0" tIns="12700" rIns="0" bIns="0" rtlCol="0">
            <a:spAutoFit/>
          </a:bodyPr>
          <a:lstStyle/>
          <a:p>
            <a:pPr marL="12700">
              <a:lnSpc>
                <a:spcPct val="100000"/>
              </a:lnSpc>
              <a:spcBef>
                <a:spcPts val="100"/>
              </a:spcBef>
            </a:pPr>
            <a:r>
              <a:rPr lang="es-VE" spc="-5"/>
              <a:t>REQUISITOS DE INGRESOS</a:t>
            </a:r>
            <a:endParaRPr spc="-5"/>
          </a:p>
        </p:txBody>
      </p:sp>
      <p:sp>
        <p:nvSpPr>
          <p:cNvPr id="3" name="object 3"/>
          <p:cNvSpPr txBox="1"/>
          <p:nvPr/>
        </p:nvSpPr>
        <p:spPr>
          <a:xfrm>
            <a:off x="544249" y="2059462"/>
            <a:ext cx="6849109" cy="4659609"/>
          </a:xfrm>
          <a:prstGeom prst="rect">
            <a:avLst/>
          </a:prstGeom>
        </p:spPr>
        <p:txBody>
          <a:bodyPr vert="horz" wrap="square" lIns="0" tIns="12065" rIns="0" bIns="0" rtlCol="0">
            <a:spAutoFit/>
          </a:bodyPr>
          <a:lstStyle/>
          <a:p>
            <a:pPr marL="354965" marR="118745" indent="-342900">
              <a:lnSpc>
                <a:spcPct val="100000"/>
              </a:lnSpc>
              <a:spcBef>
                <a:spcPts val="95"/>
              </a:spcBef>
              <a:buClr>
                <a:srgbClr val="3D899F"/>
              </a:buClr>
              <a:buFont typeface="Arial"/>
              <a:buChar char="•"/>
              <a:tabLst>
                <a:tab pos="354965" algn="l"/>
                <a:tab pos="355600" algn="l"/>
              </a:tabLst>
            </a:pPr>
            <a:r>
              <a:rPr lang="es-ES" sz="1600" spc="-5">
                <a:solidFill>
                  <a:srgbClr val="1C2346"/>
                </a:solidFill>
                <a:cs typeface="Calibri"/>
              </a:rPr>
              <a:t>Debe cumplir con un requisito de ingresos mínimos durante su </a:t>
            </a:r>
            <a:r>
              <a:rPr lang="es-VE" sz="1600" b="1" spc="-5">
                <a:solidFill>
                  <a:srgbClr val="3D899F"/>
                </a:solidFill>
                <a:cs typeface="Calibri"/>
              </a:rPr>
              <a:t>año base</a:t>
            </a:r>
            <a:r>
              <a:rPr lang="es-ES" sz="1600" spc="-5">
                <a:solidFill>
                  <a:srgbClr val="1C2346"/>
                </a:solidFill>
                <a:cs typeface="Calibri"/>
              </a:rPr>
              <a:t>. El período base es el marco de tiempo utilizado para determinar si califica para los beneficios del UI y para calcular el monto de su beneficio. H</a:t>
            </a:r>
            <a:r>
              <a:rPr lang="es-ES" sz="1600" spc="-5">
                <a:solidFill>
                  <a:srgbClr val="1C2346"/>
                </a:solidFill>
                <a:highlight>
                  <a:srgbClr val="FFFF00"/>
                </a:highlight>
                <a:cs typeface="Calibri"/>
              </a:rPr>
              <a:t>ay varias formas de </a:t>
            </a:r>
            <a:r>
              <a:rPr lang="es-ES" sz="1600" spc="-5">
                <a:solidFill>
                  <a:srgbClr val="1C2346"/>
                </a:solidFill>
                <a:highlight>
                  <a:srgbClr val="FFFF00"/>
                </a:highlight>
                <a:cs typeface="Calibri"/>
                <a:hlinkClick r:id="rId2"/>
              </a:rPr>
              <a:t>calcular un año base</a:t>
            </a:r>
            <a:r>
              <a:rPr lang="es-ES" sz="1600" spc="-5">
                <a:solidFill>
                  <a:srgbClr val="1C2346"/>
                </a:solidFill>
                <a:highlight>
                  <a:srgbClr val="FFFF00"/>
                </a:highlight>
                <a:cs typeface="Calibri"/>
              </a:rPr>
              <a:t>.</a:t>
            </a:r>
            <a:endParaRPr sz="1600">
              <a:highlight>
                <a:srgbClr val="FFFF00"/>
              </a:highlight>
              <a:latin typeface="Calibri"/>
              <a:cs typeface="Calibri"/>
            </a:endParaRPr>
          </a:p>
          <a:p>
            <a:pPr>
              <a:lnSpc>
                <a:spcPct val="100000"/>
              </a:lnSpc>
              <a:spcBef>
                <a:spcPts val="20"/>
              </a:spcBef>
              <a:buClr>
                <a:srgbClr val="3D899F"/>
              </a:buClr>
              <a:buFont typeface="Arial"/>
              <a:buChar char="•"/>
            </a:pPr>
            <a:endParaRPr sz="1600">
              <a:latin typeface="Calibri"/>
              <a:cs typeface="Calibri"/>
            </a:endParaRPr>
          </a:p>
          <a:p>
            <a:pPr marL="355600" indent="-342900">
              <a:lnSpc>
                <a:spcPct val="100000"/>
              </a:lnSpc>
              <a:buClr>
                <a:srgbClr val="3D899F"/>
              </a:buClr>
              <a:buFont typeface="Arial"/>
              <a:buChar char="•"/>
              <a:tabLst>
                <a:tab pos="354965" algn="l"/>
                <a:tab pos="355600" algn="l"/>
              </a:tabLst>
            </a:pPr>
            <a:r>
              <a:rPr lang="es-ES" sz="1600" spc="-5">
                <a:solidFill>
                  <a:srgbClr val="1C2346"/>
                </a:solidFill>
                <a:cs typeface="Calibri"/>
              </a:rPr>
              <a:t>Debe tener una autorización de trabajo válida durante los períodos de ingresos.</a:t>
            </a:r>
            <a:endParaRPr sz="1600">
              <a:latin typeface="Calibri"/>
              <a:cs typeface="Calibri"/>
            </a:endParaRPr>
          </a:p>
          <a:p>
            <a:pPr>
              <a:lnSpc>
                <a:spcPct val="100000"/>
              </a:lnSpc>
              <a:spcBef>
                <a:spcPts val="20"/>
              </a:spcBef>
              <a:buClr>
                <a:srgbClr val="3D899F"/>
              </a:buClr>
              <a:buFont typeface="Arial"/>
              <a:buChar char="•"/>
            </a:pPr>
            <a:endParaRPr sz="1600">
              <a:latin typeface="Calibri"/>
              <a:cs typeface="Calibri"/>
            </a:endParaRPr>
          </a:p>
          <a:p>
            <a:pPr marL="342900" indent="-342900" algn="l" rtl="0" fontAlgn="base">
              <a:buClr>
                <a:srgbClr val="3E8A9F"/>
              </a:buClr>
              <a:buFont typeface="Arial" panose="020B0604020202020204" pitchFamily="34" charset="0"/>
              <a:buChar char="•"/>
            </a:pPr>
            <a:r>
              <a:rPr lang="es-ES" sz="1600" spc="-5">
                <a:solidFill>
                  <a:srgbClr val="1C2346"/>
                </a:solidFill>
                <a:cs typeface="Calibri"/>
              </a:rPr>
              <a:t>Consulte los requisitos de ingresos del año en curso en </a:t>
            </a:r>
            <a:r>
              <a:rPr lang="en-US" sz="1600" b="1">
                <a:solidFill>
                  <a:srgbClr val="3E8A9F"/>
                </a:solidFill>
                <a:latin typeface="Calibri" panose="020F0502020204030204" pitchFamily="34" charset="0"/>
                <a:hlinkClick r:id="rId3"/>
              </a:rPr>
              <a:t>myunemployment</a:t>
            </a:r>
            <a:r>
              <a:rPr lang="en-US" sz="1600" b="1">
                <a:solidFill>
                  <a:srgbClr val="3E8A9F"/>
                </a:solidFill>
                <a:latin typeface="Calibri" panose="020F0502020204030204" pitchFamily="34" charset="0"/>
              </a:rPr>
              <a:t>.nj.gov</a:t>
            </a:r>
            <a:r>
              <a:rPr lang="en-US" sz="1600" b="1">
                <a:solidFill>
                  <a:srgbClr val="1C2446"/>
                </a:solidFill>
                <a:latin typeface="Calibri" panose="020F0502020204030204" pitchFamily="34" charset="0"/>
              </a:rPr>
              <a:t>.</a:t>
            </a:r>
            <a:r>
              <a:rPr lang="en-US" sz="1600" b="1">
                <a:solidFill>
                  <a:srgbClr val="3E8A9F"/>
                </a:solidFill>
                <a:latin typeface="Calibri" panose="020F0502020204030204" pitchFamily="34" charset="0"/>
              </a:rPr>
              <a:t> </a:t>
            </a:r>
          </a:p>
          <a:p>
            <a:pPr>
              <a:lnSpc>
                <a:spcPct val="100000"/>
              </a:lnSpc>
              <a:spcBef>
                <a:spcPts val="20"/>
              </a:spcBef>
            </a:pPr>
            <a:endParaRPr sz="1600">
              <a:latin typeface="Calibri"/>
              <a:cs typeface="Calibri"/>
            </a:endParaRPr>
          </a:p>
          <a:p>
            <a:pPr marL="354965" marR="168910" indent="-342900">
              <a:lnSpc>
                <a:spcPct val="100000"/>
              </a:lnSpc>
              <a:buClr>
                <a:srgbClr val="3D899F"/>
              </a:buClr>
              <a:buFont typeface="Arial"/>
              <a:buChar char="•"/>
              <a:tabLst>
                <a:tab pos="354965" algn="l"/>
                <a:tab pos="355600" algn="l"/>
              </a:tabLst>
            </a:pPr>
            <a:r>
              <a:rPr lang="es-ES" sz="1600" spc="-5">
                <a:solidFill>
                  <a:srgbClr val="1C2346"/>
                </a:solidFill>
                <a:cs typeface="Calibri"/>
              </a:rPr>
              <a:t>Incluso si cree que no cumple con los requisitos de ingresos, le recomendamos que presente su solicitud.</a:t>
            </a:r>
          </a:p>
          <a:p>
            <a:pPr marL="12065" marR="168910">
              <a:lnSpc>
                <a:spcPct val="100000"/>
              </a:lnSpc>
              <a:buClr>
                <a:srgbClr val="3D899F"/>
              </a:buClr>
              <a:tabLst>
                <a:tab pos="354965" algn="l"/>
                <a:tab pos="355600" algn="l"/>
              </a:tabLst>
            </a:pPr>
            <a:endParaRPr lang="es-ES" sz="1600">
              <a:solidFill>
                <a:srgbClr val="1C2446"/>
              </a:solidFill>
              <a:latin typeface="Calibri" panose="020F0502020204030204" pitchFamily="34" charset="0"/>
            </a:endParaRPr>
          </a:p>
          <a:p>
            <a:pPr marL="354965" marR="168910" indent="-342900">
              <a:buClr>
                <a:srgbClr val="3D899F"/>
              </a:buClr>
              <a:buFont typeface="Arial"/>
              <a:buChar char="•"/>
              <a:tabLst>
                <a:tab pos="354965" algn="l"/>
                <a:tab pos="355600" algn="l"/>
              </a:tabLst>
            </a:pPr>
            <a:r>
              <a:rPr lang="es-ES" sz="1600">
                <a:solidFill>
                  <a:srgbClr val="1C2446"/>
                </a:solidFill>
                <a:latin typeface="Calibri" panose="020F0502020204030204" pitchFamily="34" charset="0"/>
              </a:rPr>
              <a:t>Debe cumplir con la definición de empleado; Los contratistas independientes debidamente clasificados no son elegibles. Obtenga más información sobre la clasificación errónea de los trabajadores en </a:t>
            </a:r>
            <a:r>
              <a:rPr lang="en-US" sz="1400" b="1" i="0" u="none" strike="noStrike">
                <a:solidFill>
                  <a:srgbClr val="2D98AF"/>
                </a:solidFill>
                <a:effectLst/>
                <a:latin typeface="Roboto" panose="02000000000000000000" pitchFamily="2" charset="0"/>
              </a:rPr>
              <a:t>myworkrights.nj.gov</a:t>
            </a:r>
            <a:endParaRPr lang="en-US" sz="1400" i="0">
              <a:solidFill>
                <a:srgbClr val="1C2446"/>
              </a:solidFill>
              <a:effectLst/>
              <a:latin typeface="Calibri" panose="020F0502020204030204" pitchFamily="34" charset="0"/>
            </a:endParaRPr>
          </a:p>
          <a:p>
            <a:pPr marL="12065" marR="168910">
              <a:lnSpc>
                <a:spcPct val="100000"/>
              </a:lnSpc>
              <a:buClr>
                <a:srgbClr val="3D899F"/>
              </a:buClr>
              <a:tabLst>
                <a:tab pos="354965" algn="l"/>
                <a:tab pos="355600" algn="l"/>
              </a:tabLst>
            </a:pPr>
            <a:endParaRPr sz="1600">
              <a:latin typeface="Calibri"/>
              <a:cs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5804" y="1127614"/>
            <a:ext cx="6554595" cy="566822"/>
          </a:xfrm>
          <a:prstGeom prst="rect">
            <a:avLst/>
          </a:prstGeom>
        </p:spPr>
        <p:txBody>
          <a:bodyPr vert="horz" wrap="square" lIns="0" tIns="12700" rIns="0" bIns="0" rtlCol="0">
            <a:spAutoFit/>
          </a:bodyPr>
          <a:lstStyle/>
          <a:p>
            <a:pPr marL="12700">
              <a:lnSpc>
                <a:spcPct val="100000"/>
              </a:lnSpc>
              <a:spcBef>
                <a:spcPts val="100"/>
              </a:spcBef>
            </a:pPr>
            <a:r>
              <a:rPr lang="es-ES" sz="3600" spc="-5">
                <a:solidFill>
                  <a:schemeClr val="bg1"/>
                </a:solidFill>
                <a:cs typeface="Calibri"/>
              </a:rPr>
              <a:t>AUTORIZACIÓN DE TRABAJO</a:t>
            </a:r>
            <a:endParaRPr lang="es-ES" spc="-5">
              <a:solidFill>
                <a:schemeClr val="bg1"/>
              </a:solidFill>
            </a:endParaRPr>
          </a:p>
        </p:txBody>
      </p:sp>
      <p:sp>
        <p:nvSpPr>
          <p:cNvPr id="3" name="object 3"/>
          <p:cNvSpPr txBox="1"/>
          <p:nvPr/>
        </p:nvSpPr>
        <p:spPr>
          <a:xfrm>
            <a:off x="455804" y="2024884"/>
            <a:ext cx="6849109" cy="3705502"/>
          </a:xfrm>
          <a:prstGeom prst="rect">
            <a:avLst/>
          </a:prstGeom>
        </p:spPr>
        <p:txBody>
          <a:bodyPr vert="horz" wrap="square" lIns="0" tIns="12065" rIns="0" bIns="0" rtlCol="0" anchor="t">
            <a:spAutoFit/>
          </a:bodyPr>
          <a:lstStyle/>
          <a:p>
            <a:pPr algn="l"/>
            <a:r>
              <a:rPr lang="es-ES" sz="2400" b="0" i="0">
                <a:solidFill>
                  <a:srgbClr val="242424"/>
                </a:solidFill>
                <a:effectLst/>
                <a:latin typeface="inherit"/>
              </a:rPr>
              <a:t>Los trabajadores deben tener autorización de trabajo válida:</a:t>
            </a:r>
          </a:p>
          <a:p>
            <a:pPr algn="l"/>
            <a:endParaRPr lang="en-US" sz="2400" b="0" i="0">
              <a:solidFill>
                <a:srgbClr val="242424"/>
              </a:solidFill>
              <a:effectLst/>
              <a:latin typeface="Aptos" panose="020B0004020202020204" pitchFamily="34" charset="0"/>
            </a:endParaRPr>
          </a:p>
          <a:p>
            <a:pPr marL="800100" indent="-342900" algn="l">
              <a:buAutoNum type="arabicParenBoth"/>
            </a:pPr>
            <a:r>
              <a:rPr lang="en-US" sz="2400" b="0" i="0" err="1">
                <a:solidFill>
                  <a:srgbClr val="242424"/>
                </a:solidFill>
                <a:effectLst/>
                <a:latin typeface="inherit"/>
              </a:rPr>
              <a:t>durante</a:t>
            </a:r>
            <a:r>
              <a:rPr lang="en-US" sz="2400" b="0" i="0">
                <a:solidFill>
                  <a:srgbClr val="242424"/>
                </a:solidFill>
                <a:effectLst/>
                <a:latin typeface="inherit"/>
              </a:rPr>
              <a:t> </a:t>
            </a:r>
            <a:r>
              <a:rPr lang="en-US" sz="2400" b="0" i="0" err="1">
                <a:solidFill>
                  <a:srgbClr val="242424"/>
                </a:solidFill>
                <a:effectLst/>
                <a:latin typeface="inherit"/>
              </a:rPr>
              <a:t>el</a:t>
            </a:r>
            <a:r>
              <a:rPr lang="en-US" sz="2400" b="0" i="0">
                <a:solidFill>
                  <a:srgbClr val="242424"/>
                </a:solidFill>
                <a:effectLst/>
                <a:latin typeface="inherit"/>
              </a:rPr>
              <a:t> </a:t>
            </a:r>
            <a:r>
              <a:rPr lang="en-US" sz="2400" b="0" i="0" err="1">
                <a:solidFill>
                  <a:srgbClr val="242424"/>
                </a:solidFill>
                <a:effectLst/>
                <a:latin typeface="inherit"/>
              </a:rPr>
              <a:t>período</a:t>
            </a:r>
            <a:r>
              <a:rPr lang="en-US" sz="2400" b="0" i="0">
                <a:solidFill>
                  <a:srgbClr val="242424"/>
                </a:solidFill>
                <a:effectLst/>
                <a:latin typeface="inherit"/>
              </a:rPr>
              <a:t> base;</a:t>
            </a:r>
          </a:p>
          <a:p>
            <a:pPr marL="457200" algn="l"/>
            <a:endParaRPr lang="en-US" sz="2400" b="0" i="0">
              <a:solidFill>
                <a:srgbClr val="242424"/>
              </a:solidFill>
              <a:effectLst/>
              <a:latin typeface="Aptos" panose="020B0004020202020204" pitchFamily="34" charset="0"/>
            </a:endParaRPr>
          </a:p>
          <a:p>
            <a:pPr marL="457200" algn="l"/>
            <a:r>
              <a:rPr lang="en-US" sz="2400" b="0" i="0">
                <a:solidFill>
                  <a:srgbClr val="242424"/>
                </a:solidFill>
                <a:effectLst/>
                <a:latin typeface="inherit"/>
              </a:rPr>
              <a:t>(2) </a:t>
            </a:r>
            <a:r>
              <a:rPr lang="es-ES" sz="2400" b="0" i="0">
                <a:solidFill>
                  <a:srgbClr val="242424"/>
                </a:solidFill>
                <a:effectLst/>
                <a:latin typeface="inherit"/>
              </a:rPr>
              <a:t>al momento de solicitar beneficios</a:t>
            </a:r>
            <a:r>
              <a:rPr lang="en-US" sz="2400" b="0" i="0">
                <a:solidFill>
                  <a:srgbClr val="242424"/>
                </a:solidFill>
                <a:effectLst/>
                <a:latin typeface="inherit"/>
              </a:rPr>
              <a:t>;</a:t>
            </a:r>
          </a:p>
          <a:p>
            <a:pPr marL="457200" algn="l"/>
            <a:endParaRPr lang="en-US" sz="2400" b="0" i="0">
              <a:solidFill>
                <a:srgbClr val="242424"/>
              </a:solidFill>
              <a:effectLst/>
              <a:latin typeface="Aptos" panose="020B0004020202020204" pitchFamily="34" charset="0"/>
            </a:endParaRPr>
          </a:p>
          <a:p>
            <a:pPr marL="457200"/>
            <a:r>
              <a:rPr lang="en-US" sz="2400" b="0" i="0">
                <a:solidFill>
                  <a:srgbClr val="242424"/>
                </a:solidFill>
                <a:effectLst/>
                <a:latin typeface="inherit"/>
              </a:rPr>
              <a:t>(3)</a:t>
            </a:r>
            <a:r>
              <a:rPr lang="es-ES" sz="2400" b="0" i="0">
                <a:solidFill>
                  <a:srgbClr val="242424"/>
                </a:solidFill>
                <a:effectLst/>
                <a:latin typeface="inherit"/>
              </a:rPr>
              <a:t> </a:t>
            </a:r>
            <a:r>
              <a:rPr lang="es-ES" sz="2400">
                <a:solidFill>
                  <a:srgbClr val="242424"/>
                </a:solidFill>
                <a:latin typeface="inherit"/>
                <a:ea typeface="+mn-lt"/>
                <a:cs typeface="+mn-lt"/>
              </a:rPr>
              <a:t>y por cualquier período por el cual estén reclamando beneficios </a:t>
            </a:r>
            <a:r>
              <a:rPr lang="es-ES" sz="2400">
                <a:solidFill>
                  <a:srgbClr val="242424"/>
                </a:solidFill>
                <a:latin typeface="inherit"/>
                <a:ea typeface="+mn-lt"/>
                <a:cs typeface="Calibri"/>
              </a:rPr>
              <a:t>de lo contrario, no </a:t>
            </a:r>
            <a:r>
              <a:rPr lang="es-ES" sz="2400" err="1">
                <a:solidFill>
                  <a:srgbClr val="242424"/>
                </a:solidFill>
                <a:latin typeface="inherit"/>
                <a:ea typeface="+mn-lt"/>
                <a:cs typeface="Calibri"/>
              </a:rPr>
              <a:t>estarian</a:t>
            </a:r>
            <a:r>
              <a:rPr lang="es-ES" sz="2400">
                <a:solidFill>
                  <a:srgbClr val="242424"/>
                </a:solidFill>
                <a:latin typeface="inherit"/>
                <a:ea typeface="+mn-lt"/>
                <a:cs typeface="Calibri"/>
              </a:rPr>
              <a:t> disponibles para trabajar</a:t>
            </a:r>
            <a:r>
              <a:rPr lang="es-ES" sz="2400">
                <a:solidFill>
                  <a:srgbClr val="242424"/>
                </a:solidFill>
                <a:latin typeface="inherit"/>
                <a:ea typeface="+mn-lt"/>
                <a:cs typeface="+mn-lt"/>
              </a:rPr>
              <a:t>.</a:t>
            </a:r>
            <a:endParaRPr lang="es-ES" sz="2400" b="0" i="0">
              <a:solidFill>
                <a:srgbClr val="242424"/>
              </a:solidFill>
              <a:effectLst/>
              <a:latin typeface="inherit"/>
              <a:ea typeface="Calibri"/>
              <a:cs typeface="Calibri"/>
            </a:endParaRPr>
          </a:p>
        </p:txBody>
      </p:sp>
    </p:spTree>
    <p:extLst>
      <p:ext uri="{BB962C8B-B14F-4D97-AF65-F5344CB8AC3E}">
        <p14:creationId xmlns:p14="http://schemas.microsoft.com/office/powerpoint/2010/main" val="1256337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5805" y="1127614"/>
            <a:ext cx="4108450" cy="574040"/>
          </a:xfrm>
          <a:prstGeom prst="rect">
            <a:avLst/>
          </a:prstGeom>
        </p:spPr>
        <p:txBody>
          <a:bodyPr vert="horz" wrap="square" lIns="0" tIns="12700" rIns="0" bIns="0" rtlCol="0">
            <a:spAutoFit/>
          </a:bodyPr>
          <a:lstStyle/>
          <a:p>
            <a:pPr marL="12700">
              <a:lnSpc>
                <a:spcPct val="100000"/>
              </a:lnSpc>
              <a:spcBef>
                <a:spcPts val="100"/>
              </a:spcBef>
            </a:pPr>
            <a:r>
              <a:rPr lang="es-VE"/>
              <a:t>CÓMO </a:t>
            </a:r>
            <a:r>
              <a:rPr lang="es-VE" dirty="0"/>
              <a:t>SE LE PAGARÁ</a:t>
            </a:r>
            <a:endParaRPr lang="es-VE" spc="-5" dirty="0"/>
          </a:p>
        </p:txBody>
      </p:sp>
      <p:sp>
        <p:nvSpPr>
          <p:cNvPr id="3" name="object 3"/>
          <p:cNvSpPr txBox="1"/>
          <p:nvPr/>
        </p:nvSpPr>
        <p:spPr>
          <a:xfrm>
            <a:off x="544249" y="2055652"/>
            <a:ext cx="6819265" cy="4060086"/>
          </a:xfrm>
          <a:prstGeom prst="rect">
            <a:avLst/>
          </a:prstGeom>
        </p:spPr>
        <p:txBody>
          <a:bodyPr vert="horz" wrap="square" lIns="0" tIns="12700" rIns="0" bIns="0" rtlCol="0">
            <a:spAutoFit/>
          </a:bodyPr>
          <a:lstStyle/>
          <a:p>
            <a:pPr marL="354965" marR="5080" indent="-342900">
              <a:lnSpc>
                <a:spcPct val="100000"/>
              </a:lnSpc>
              <a:spcBef>
                <a:spcPts val="100"/>
              </a:spcBef>
              <a:buClr>
                <a:srgbClr val="3D899F"/>
              </a:buClr>
              <a:buFont typeface="Arial"/>
              <a:buChar char="•"/>
              <a:tabLst>
                <a:tab pos="354965" algn="l"/>
                <a:tab pos="355600" algn="l"/>
                <a:tab pos="2522220" algn="l"/>
              </a:tabLst>
            </a:pPr>
            <a:r>
              <a:rPr lang="es-ES" sz="2400" spc="-5">
                <a:solidFill>
                  <a:srgbClr val="1C2346"/>
                </a:solidFill>
                <a:cs typeface="Calibri"/>
              </a:rPr>
              <a:t>Cuando presenta un nuevo reclamo, puede elegir cómo desea recibir sus beneficios: depósito directo o una tarjeta de débito prepagada.</a:t>
            </a:r>
            <a:endParaRPr sz="2400">
              <a:latin typeface="Calibri"/>
              <a:cs typeface="Calibri"/>
            </a:endParaRPr>
          </a:p>
          <a:p>
            <a:pPr>
              <a:lnSpc>
                <a:spcPct val="100000"/>
              </a:lnSpc>
              <a:spcBef>
                <a:spcPts val="10"/>
              </a:spcBef>
              <a:buClr>
                <a:srgbClr val="3D899F"/>
              </a:buClr>
              <a:buFont typeface="Arial"/>
              <a:buChar char="•"/>
            </a:pPr>
            <a:endParaRPr sz="2350">
              <a:latin typeface="Calibri"/>
              <a:cs typeface="Calibri"/>
            </a:endParaRPr>
          </a:p>
          <a:p>
            <a:pPr marL="354965" marR="192405" indent="-342900">
              <a:lnSpc>
                <a:spcPct val="100000"/>
              </a:lnSpc>
              <a:buClr>
                <a:srgbClr val="3D899F"/>
              </a:buClr>
              <a:buFont typeface="Arial"/>
              <a:buChar char="•"/>
              <a:tabLst>
                <a:tab pos="354965" algn="l"/>
                <a:tab pos="355600" algn="l"/>
              </a:tabLst>
            </a:pPr>
            <a:r>
              <a:rPr lang="es-ES" sz="2400" spc="-5">
                <a:solidFill>
                  <a:srgbClr val="1C2346"/>
                </a:solidFill>
                <a:cs typeface="Calibri"/>
              </a:rPr>
              <a:t>Si no ingresa su información bancaria para suscribirse al depósito directo, obtendrá sus beneficios mediante una tarjeta de débito prepagada.</a:t>
            </a:r>
            <a:endParaRPr sz="2400">
              <a:latin typeface="Calibri"/>
              <a:cs typeface="Calibri"/>
            </a:endParaRPr>
          </a:p>
          <a:p>
            <a:pPr>
              <a:lnSpc>
                <a:spcPct val="100000"/>
              </a:lnSpc>
              <a:spcBef>
                <a:spcPts val="10"/>
              </a:spcBef>
              <a:buClr>
                <a:srgbClr val="3D899F"/>
              </a:buClr>
              <a:buFont typeface="Arial"/>
              <a:buChar char="•"/>
            </a:pPr>
            <a:endParaRPr sz="2350">
              <a:latin typeface="Calibri"/>
              <a:cs typeface="Calibri"/>
            </a:endParaRPr>
          </a:p>
          <a:p>
            <a:pPr marL="355600" indent="-342900">
              <a:lnSpc>
                <a:spcPct val="100000"/>
              </a:lnSpc>
              <a:buClr>
                <a:srgbClr val="3D899F"/>
              </a:buClr>
              <a:buFont typeface="Arial"/>
              <a:buChar char="•"/>
              <a:tabLst>
                <a:tab pos="354965" algn="l"/>
                <a:tab pos="355600" algn="l"/>
              </a:tabLst>
            </a:pPr>
            <a:r>
              <a:rPr lang="es-VE" sz="2400" spc="-5">
                <a:solidFill>
                  <a:srgbClr val="1C2346"/>
                </a:solidFill>
                <a:cs typeface="Calibri"/>
              </a:rPr>
              <a:t>Obtenga más información en </a:t>
            </a:r>
            <a:r>
              <a:rPr sz="2400" b="1" spc="-5">
                <a:solidFill>
                  <a:srgbClr val="3D899F"/>
                </a:solidFill>
                <a:latin typeface="Calibri"/>
                <a:cs typeface="Calibri"/>
              </a:rPr>
              <a:t>myunemployment.nj.gov/payment</a:t>
            </a:r>
            <a:r>
              <a:rPr sz="2400" spc="-5">
                <a:solidFill>
                  <a:srgbClr val="1C2346"/>
                </a:solidFill>
                <a:latin typeface="Calibri"/>
                <a:cs typeface="Calibri"/>
              </a:rPr>
              <a:t>.</a:t>
            </a:r>
            <a:endParaRPr sz="2400">
              <a:latin typeface="Calibri"/>
              <a:cs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D899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2982B31BB4F6409766F7649C0970C6" ma:contentTypeVersion="16" ma:contentTypeDescription="Create a new document." ma:contentTypeScope="" ma:versionID="66a6ab426a7943f0bddb2ff912a6699d">
  <xsd:schema xmlns:xsd="http://www.w3.org/2001/XMLSchema" xmlns:xs="http://www.w3.org/2001/XMLSchema" xmlns:p="http://schemas.microsoft.com/office/2006/metadata/properties" xmlns:ns2="1d8de39d-0c7d-4994-b818-e51149782c1a" xmlns:ns3="d7b9f131-75e1-4be4-a896-0cb14e728854" targetNamespace="http://schemas.microsoft.com/office/2006/metadata/properties" ma:root="true" ma:fieldsID="886c7f26cd2395a5f5ab3523f596f5f7" ns2:_="" ns3:_="">
    <xsd:import namespace="1d8de39d-0c7d-4994-b818-e51149782c1a"/>
    <xsd:import namespace="d7b9f131-75e1-4be4-a896-0cb14e728854"/>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8de39d-0c7d-4994-b818-e51149782c1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c81b0449-a7ed-439f-be55-0163d7004e4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7b9f131-75e1-4be4-a896-0cb14e728854"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450c3311-fb12-426f-9bd9-ddcc0cc9840a}" ma:internalName="TaxCatchAll" ma:showField="CatchAllData" ma:web="d7b9f131-75e1-4be4-a896-0cb14e72885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d8de39d-0c7d-4994-b818-e51149782c1a">
      <Terms xmlns="http://schemas.microsoft.com/office/infopath/2007/PartnerControls"/>
    </lcf76f155ced4ddcb4097134ff3c332f>
    <TaxCatchAll xmlns="d7b9f131-75e1-4be4-a896-0cb14e728854"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3000B2A-29D2-4393-9B2C-14A60BA7B17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8de39d-0c7d-4994-b818-e51149782c1a"/>
    <ds:schemaRef ds:uri="d7b9f131-75e1-4be4-a896-0cb14e72885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F08384C-DD1F-4CD1-8929-D556FE5E097E}">
  <ds:schemaRefs>
    <ds:schemaRef ds:uri="http://schemas.microsoft.com/office/2006/metadata/properties"/>
    <ds:schemaRef ds:uri="http://schemas.microsoft.com/office/infopath/2007/PartnerControls"/>
    <ds:schemaRef ds:uri="1d8de39d-0c7d-4994-b818-e51149782c1a"/>
    <ds:schemaRef ds:uri="d7b9f131-75e1-4be4-a896-0cb14e728854"/>
  </ds:schemaRefs>
</ds:datastoreItem>
</file>

<file path=customXml/itemProps3.xml><?xml version="1.0" encoding="utf-8"?>
<ds:datastoreItem xmlns:ds="http://schemas.openxmlformats.org/officeDocument/2006/customXml" ds:itemID="{99AFA4AE-2006-40CE-9ED2-AC6D44981C8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2566</Words>
  <Application>Microsoft Office PowerPoint</Application>
  <PresentationFormat>On-screen Show (4:3)</PresentationFormat>
  <Paragraphs>220</Paragraphs>
  <Slides>33</Slides>
  <Notes>2</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SEGURO DE DESEMPLEO DE NJ</vt:lpstr>
      <vt:lpstr>AVISO LEGAL</vt:lpstr>
      <vt:lpstr>¿QUÉ ES EL SEGURO DE DESEMPLEO?</vt:lpstr>
      <vt:lpstr>¿QUIÉN ES ELEGIBLE PARA LOS BENEFICIOS?</vt:lpstr>
      <vt:lpstr>¿QUIÉN ES ELEGIBLE PARA LOS BENEFICIOS? continuación</vt:lpstr>
      <vt:lpstr>¿POR QUÉ ESTÁ DESEMPLEADO?</vt:lpstr>
      <vt:lpstr>REQUISITOS DE INGRESOS</vt:lpstr>
      <vt:lpstr>AUTORIZACIÓN DE TRABAJO</vt:lpstr>
      <vt:lpstr>CÓMO SE LE PAGARÁ</vt:lpstr>
      <vt:lpstr>REQUISITOS DE ELEGIBILIDAD EXCEPCIONALES</vt:lpstr>
      <vt:lpstr>¿VIVE Y TRABAJA EN DIFERENTES ESTADOS?</vt:lpstr>
      <vt:lpstr>CÓMO PRESENTAR SU SOLICITUD</vt:lpstr>
      <vt:lpstr>VERIFICACIÓN DE SU IDENTIDAD</vt:lpstr>
      <vt:lpstr>CERTIFICACIÓN DE BENEFICIOS</vt:lpstr>
      <vt:lpstr>¿PRIMERA VEZ QUE CERTIFICA?</vt:lpstr>
      <vt:lpstr>PREGUNTA DE CERTIFICACIÓN: ¿PODÍA Y ESTABA DISPONIBLE PARA TRABAJAR?</vt:lpstr>
      <vt:lpstr>PREGUNTA DE CERTIFICACIÓN: ¿ESTABA BUSCANDO ACTIVAMENTE TRABAJO?</vt:lpstr>
      <vt:lpstr>BÚSQUEDA DE TRABAJO Y OPORTUNIDADES DE CAPACITACIÓN</vt:lpstr>
      <vt:lpstr>PREGUNTA DE CERTIFICACIÓN: ¿RECHAZÓ ALGÚN TRABAJO?</vt:lpstr>
      <vt:lpstr>PREGUNTA DE CERTIFICACIÓN: ¿ESTABA ASISTIENDO A LA ESCUELA O A CAPACITACIÓN LABORAL?  Si asiste a la escuela o a capacitación, responda SÍ. De lo contrario, su respuesta debe ser NO. </vt:lpstr>
      <vt:lpstr>PREGUNTA DE CERTIFICACIÓN: ¿RECIBIÓ PAGO POR DÍAS FESTIVOS O VACACIONES? Si recibe pago por días festivos o vacaciones, responda SÍ. Le enviaremos un enlace de adjudicación electrónica para determinar si debe informarse como ingresos. Si no, su respuesta debe ser NO. </vt:lpstr>
      <vt:lpstr>PowerPoint Presentation</vt:lpstr>
      <vt:lpstr>PREGUNTA DE CERTIFICACIÓN: ¿TRABAJÓ ENTRE MM-DD-AAAA Y MM-DD-AAAA?</vt:lpstr>
      <vt:lpstr>¿PROBLEMAS CON SU RECLAMO? CERTIFIQUE DE TODAS MANERAS</vt:lpstr>
      <vt:lpstr>CITAS, AUDIENCIAS DE INVESTIGACIÓN Y ADJUDICACIÓN ELECTRÓNICA</vt:lpstr>
      <vt:lpstr>PRESENTACIÓN DE UNA APELACIÓN</vt:lpstr>
      <vt:lpstr>¿BENEFICIOS EN EXCESO?</vt:lpstr>
      <vt:lpstr>REAPERTURA DE LOS BENEFICIOS</vt:lpstr>
      <vt:lpstr>BENEFICIOS DE DEPENDENCIA</vt:lpstr>
      <vt:lpstr>INCAPACIDAD Y LICENCIA FAMILIAR Y EL DESEMPLEO</vt:lpstr>
      <vt:lpstr>CONTÁCTENOS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2</cp:revision>
  <dcterms:created xsi:type="dcterms:W3CDTF">2025-10-29T18:11:41Z</dcterms:created>
  <dcterms:modified xsi:type="dcterms:W3CDTF">2025-10-30T14:07:13Z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0x010100682982B31BB4F6409766F7649C0970C6</vt:lpwstr>
  </property>
</Properties>
</file>